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51"/>
  </p:notesMasterIdLst>
  <p:handoutMasterIdLst>
    <p:handoutMasterId r:id="rId52"/>
  </p:handoutMasterIdLst>
  <p:sldIdLst>
    <p:sldId id="325" r:id="rId2"/>
    <p:sldId id="347" r:id="rId3"/>
    <p:sldId id="405" r:id="rId4"/>
    <p:sldId id="420" r:id="rId5"/>
    <p:sldId id="429" r:id="rId6"/>
    <p:sldId id="406" r:id="rId7"/>
    <p:sldId id="435" r:id="rId8"/>
    <p:sldId id="436" r:id="rId9"/>
    <p:sldId id="448" r:id="rId10"/>
    <p:sldId id="407" r:id="rId11"/>
    <p:sldId id="422" r:id="rId12"/>
    <p:sldId id="423" r:id="rId13"/>
    <p:sldId id="424" r:id="rId14"/>
    <p:sldId id="425" r:id="rId15"/>
    <p:sldId id="437" r:id="rId16"/>
    <p:sldId id="438" r:id="rId17"/>
    <p:sldId id="426" r:id="rId18"/>
    <p:sldId id="454" r:id="rId19"/>
    <p:sldId id="455" r:id="rId20"/>
    <p:sldId id="456" r:id="rId21"/>
    <p:sldId id="427" r:id="rId22"/>
    <p:sldId id="428" r:id="rId23"/>
    <p:sldId id="457" r:id="rId24"/>
    <p:sldId id="458" r:id="rId25"/>
    <p:sldId id="439" r:id="rId26"/>
    <p:sldId id="440" r:id="rId27"/>
    <p:sldId id="408" r:id="rId28"/>
    <p:sldId id="449" r:id="rId29"/>
    <p:sldId id="450" r:id="rId30"/>
    <p:sldId id="446" r:id="rId31"/>
    <p:sldId id="447" r:id="rId32"/>
    <p:sldId id="409" r:id="rId33"/>
    <p:sldId id="410" r:id="rId34"/>
    <p:sldId id="431" r:id="rId35"/>
    <p:sldId id="432" r:id="rId36"/>
    <p:sldId id="434" r:id="rId37"/>
    <p:sldId id="441" r:id="rId38"/>
    <p:sldId id="418" r:id="rId39"/>
    <p:sldId id="419" r:id="rId40"/>
    <p:sldId id="442" r:id="rId41"/>
    <p:sldId id="459" r:id="rId42"/>
    <p:sldId id="460" r:id="rId43"/>
    <p:sldId id="444" r:id="rId44"/>
    <p:sldId id="452" r:id="rId45"/>
    <p:sldId id="445" r:id="rId46"/>
    <p:sldId id="461" r:id="rId47"/>
    <p:sldId id="462" r:id="rId48"/>
    <p:sldId id="463" r:id="rId49"/>
    <p:sldId id="404" r:id="rId50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7" autoAdjust="0"/>
    <p:restoredTop sz="97834" autoAdjust="0"/>
  </p:normalViewPr>
  <p:slideViewPr>
    <p:cSldViewPr>
      <p:cViewPr>
        <p:scale>
          <a:sx n="138" d="100"/>
          <a:sy n="138" d="100"/>
        </p:scale>
        <p:origin x="-1200" y="174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5-Dec-14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11.05.2010  |  Serious Games – Graphics, Sound, Physics  |  </a:t>
            </a:r>
            <a:fld id="{DA241F52-461E-4E8A-A21B-24443EA412C7}" type="slidenum">
              <a:rPr lang="de-DE"/>
              <a:pPr>
                <a:defRPr/>
              </a:pPr>
              <a:t>‹Nr.›</a:t>
            </a:fld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1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  <p:sldLayoutId id="2147483698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box2d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aUR6u8nHoM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youtube.com/watch?v=O2UDHkTITM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YG5qDeWHNmk" TargetMode="External"/><Relationship Id="rId4" Type="http://schemas.openxmlformats.org/officeDocument/2006/relationships/hyperlink" Target="https://www.youtube.com/watch?v=WyovOrA64B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8 </a:t>
            </a:r>
            <a:r>
              <a:rPr lang="de-DE" dirty="0" smtClean="0"/>
              <a:t>–</a:t>
            </a:r>
            <a:r>
              <a:rPr lang="en-US" dirty="0" smtClean="0"/>
              <a:t> 5.12.2014</a:t>
            </a:r>
          </a:p>
          <a:p>
            <a:pPr eaLnBrk="1" hangingPunct="1"/>
            <a:r>
              <a:rPr lang="en-US" dirty="0" smtClean="0"/>
              <a:t>Physics 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8951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</a:pPr>
            <a:r>
              <a:rPr lang="en-US" sz="1000" dirty="0">
                <a:solidFill>
                  <a:schemeClr val="tx1"/>
                </a:solidFill>
              </a:rPr>
              <a:t>Dr.-</a:t>
            </a:r>
            <a:r>
              <a:rPr lang="en-US" sz="1000" dirty="0" err="1">
                <a:solidFill>
                  <a:schemeClr val="tx1"/>
                </a:solidFill>
              </a:rPr>
              <a:t>Ing</a:t>
            </a:r>
            <a:r>
              <a:rPr lang="en-US" sz="1000" dirty="0">
                <a:solidFill>
                  <a:schemeClr val="tx1"/>
                </a:solidFill>
              </a:rPr>
              <a:t>. Florian Mehm</a:t>
            </a: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Konrad</a:t>
            </a:r>
          </a:p>
        </p:txBody>
      </p:sp>
      <p:pic>
        <p:nvPicPr>
          <p:cNvPr id="1026" name="Picture 2" descr="Red Barrels Explosives Game Video Weekly S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smtClean="0"/>
              <a:t>Every </a:t>
            </a:r>
            <a:r>
              <a:rPr lang="en-US" dirty="0"/>
              <a:t>object in a state of uniform motion tends to remain in that state of motion unless an external force is applied to </a:t>
            </a:r>
            <a:r>
              <a:rPr lang="en-US" dirty="0" smtClean="0"/>
              <a:t>it.</a:t>
            </a:r>
          </a:p>
          <a:p>
            <a:pPr marL="514350" indent="-514350">
              <a:buAutoNum type="romanUcPeriod"/>
            </a:pPr>
            <a:endParaRPr lang="en-US" dirty="0" smtClean="0"/>
          </a:p>
          <a:p>
            <a:pPr marL="514350" indent="-514350">
              <a:buAutoNum type="romanUcPeriod"/>
            </a:pPr>
            <a:r>
              <a:rPr lang="en-US" dirty="0" smtClean="0"/>
              <a:t>The </a:t>
            </a:r>
            <a:r>
              <a:rPr lang="en-US" dirty="0"/>
              <a:t>relationship between an object's mass m, its acceleration a, and the applied force F is F = ma. Acceleration and force are vectors (as indicated by their symbols being displayed in slant bold font); in this law the direction of the force vector is the same as the direction of the acceleration </a:t>
            </a:r>
            <a:r>
              <a:rPr lang="en-US" dirty="0" smtClean="0"/>
              <a:t>vector.</a:t>
            </a:r>
          </a:p>
          <a:p>
            <a:pPr marL="514350" indent="-514350">
              <a:buAutoNum type="romanUcPeriod"/>
            </a:pPr>
            <a:endParaRPr lang="en-US" dirty="0"/>
          </a:p>
          <a:p>
            <a:pPr marL="514350" indent="-514350">
              <a:buAutoNum type="romanUcPeriod"/>
            </a:pPr>
            <a:r>
              <a:rPr lang="en-US" dirty="0" smtClean="0"/>
              <a:t>For </a:t>
            </a:r>
            <a:r>
              <a:rPr lang="en-US" dirty="0"/>
              <a:t>every action there is an equal and opposite reaction.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three laws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8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a state of uniform motion tends to </a:t>
            </a:r>
            <a:r>
              <a:rPr lang="en-US" dirty="0">
                <a:solidFill>
                  <a:schemeClr val="accent2"/>
                </a:solidFill>
              </a:rPr>
              <a:t>remain</a:t>
            </a:r>
            <a:r>
              <a:rPr lang="en-US" dirty="0"/>
              <a:t> in that state of motion unless an </a:t>
            </a:r>
            <a:r>
              <a:rPr lang="en-US" dirty="0">
                <a:solidFill>
                  <a:schemeClr val="accent2"/>
                </a:solidFill>
              </a:rPr>
              <a:t>external force</a:t>
            </a:r>
            <a:r>
              <a:rPr lang="en-US" dirty="0"/>
              <a:t> is applied to it.</a:t>
            </a:r>
          </a:p>
          <a:p>
            <a:endParaRPr lang="de-DE" dirty="0" smtClean="0"/>
          </a:p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  <a:p>
            <a:pPr lvl="1"/>
            <a:r>
              <a:rPr lang="de-DE" dirty="0" smtClean="0"/>
              <a:t>Gravity</a:t>
            </a:r>
            <a:endParaRPr lang="de-DE" dirty="0"/>
          </a:p>
          <a:p>
            <a:pPr lvl="1"/>
            <a:r>
              <a:rPr lang="de-DE" dirty="0" smtClean="0"/>
              <a:t>Drag</a:t>
            </a:r>
            <a:endParaRPr lang="de-DE" dirty="0"/>
          </a:p>
          <a:p>
            <a:pPr lvl="1"/>
            <a:r>
              <a:rPr lang="de-DE" dirty="0" err="1" smtClean="0"/>
              <a:t>Explosions</a:t>
            </a:r>
            <a:endParaRPr lang="de-DE" dirty="0"/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pPr marL="342900" indent="-342900">
              <a:buFont typeface="Wingdings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have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just </a:t>
            </a:r>
            <a:r>
              <a:rPr lang="de-DE" dirty="0" err="1" smtClean="0">
                <a:sym typeface="Wingdings" panose="05000000000000000000" pitchFamily="2" charset="2"/>
              </a:rPr>
              <a:t>floating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space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simulation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very</a:t>
            </a:r>
            <a:r>
              <a:rPr lang="de-DE" dirty="0" smtClean="0">
                <a:sym typeface="Wingdings" panose="05000000000000000000" pitchFamily="2" charset="2"/>
              </a:rPr>
              <a:t> easy</a:t>
            </a:r>
          </a:p>
          <a:p>
            <a:pPr marL="512762" lvl="1" indent="-342900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Just </a:t>
            </a:r>
            <a:r>
              <a:rPr lang="de-DE" dirty="0" err="1" smtClean="0">
                <a:sym typeface="Wingdings" panose="05000000000000000000" pitchFamily="2" charset="2"/>
              </a:rPr>
              <a:t>continue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direction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59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 between an object's </a:t>
            </a:r>
            <a:r>
              <a:rPr lang="en-US" dirty="0">
                <a:solidFill>
                  <a:schemeClr val="accent2"/>
                </a:solidFill>
              </a:rPr>
              <a:t>mass m</a:t>
            </a:r>
            <a:r>
              <a:rPr lang="en-US" dirty="0"/>
              <a:t>, its </a:t>
            </a:r>
            <a:r>
              <a:rPr lang="en-US" dirty="0">
                <a:solidFill>
                  <a:schemeClr val="accent2"/>
                </a:solidFill>
              </a:rPr>
              <a:t>acceleration a</a:t>
            </a:r>
            <a:r>
              <a:rPr lang="en-US" dirty="0"/>
              <a:t>, and the applied force 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 is </a:t>
            </a:r>
            <a:r>
              <a:rPr lang="en-US" dirty="0">
                <a:solidFill>
                  <a:schemeClr val="accent2"/>
                </a:solidFill>
              </a:rPr>
              <a:t>F = ma</a:t>
            </a:r>
            <a:r>
              <a:rPr lang="en-US" dirty="0"/>
              <a:t>. Acceleration and force are vectors (as indicated by their symbols being displayed in slant bold font); in this law the direction of the force vector is the same as the direction of the acceleration vector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Mass m</a:t>
            </a:r>
          </a:p>
          <a:p>
            <a:pPr lvl="1"/>
            <a:r>
              <a:rPr lang="en-US" dirty="0" smtClean="0"/>
              <a:t>Measures the mass, not the weight</a:t>
            </a:r>
          </a:p>
          <a:p>
            <a:pPr lvl="1"/>
            <a:r>
              <a:rPr lang="en-US" dirty="0" smtClean="0"/>
              <a:t>The property that resists changes in linear or angular velocity</a:t>
            </a:r>
          </a:p>
          <a:p>
            <a:endParaRPr lang="en-US" dirty="0"/>
          </a:p>
          <a:p>
            <a:r>
              <a:rPr lang="en-US" dirty="0" smtClean="0"/>
              <a:t>Acceleration a</a:t>
            </a:r>
          </a:p>
          <a:p>
            <a:pPr lvl="1"/>
            <a:r>
              <a:rPr lang="en-US" dirty="0" smtClean="0"/>
              <a:t>Measure of the change of velocity</a:t>
            </a:r>
          </a:p>
          <a:p>
            <a:pPr lvl="1"/>
            <a:endParaRPr lang="en-US" dirty="0"/>
          </a:p>
          <a:p>
            <a:r>
              <a:rPr lang="en-US" dirty="0" smtClean="0"/>
              <a:t>Force 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58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action there is an </a:t>
            </a:r>
            <a:r>
              <a:rPr lang="en-US" dirty="0">
                <a:solidFill>
                  <a:schemeClr val="accent6"/>
                </a:solidFill>
              </a:rPr>
              <a:t>equal and opposite reaction</a:t>
            </a:r>
            <a:r>
              <a:rPr lang="en-US" dirty="0"/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/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Detection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Response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This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fun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begins</a:t>
            </a:r>
            <a:r>
              <a:rPr lang="de-DE" dirty="0" smtClean="0">
                <a:sym typeface="Wingdings" panose="05000000000000000000" pitchFamily="2" charset="2"/>
              </a:rPr>
              <a:t> ;-)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#3</a:t>
            </a:r>
            <a:endParaRPr lang="de-DE" dirty="0"/>
          </a:p>
        </p:txBody>
      </p:sp>
      <p:pic>
        <p:nvPicPr>
          <p:cNvPr id="6146" name="Picture 2" descr="http://upload.wikimedia.org/wikipedia/commons/thumb/8/86/Billard.JPG/1920px-Bill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4138428" cy="2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Forces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(</a:t>
            </a:r>
            <a:r>
              <a:rPr lang="de-DE" dirty="0" err="1" smtClean="0"/>
              <a:t>Vector</a:t>
            </a:r>
            <a:r>
              <a:rPr lang="de-DE" dirty="0" smtClean="0"/>
              <a:t> sums)</a:t>
            </a:r>
          </a:p>
          <a:p>
            <a:endParaRPr lang="de-DE" dirty="0"/>
          </a:p>
          <a:p>
            <a:r>
              <a:rPr lang="de-DE" dirty="0" smtClean="0"/>
              <a:t>Will save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readable</a:t>
            </a:r>
            <a:endParaRPr lang="de-DE" dirty="0" smtClean="0"/>
          </a:p>
          <a:p>
            <a:pPr lvl="1"/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individually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Vs</a:t>
            </a:r>
          </a:p>
          <a:p>
            <a:pPr lvl="1"/>
            <a:r>
              <a:rPr lang="de-DE" dirty="0" err="1" smtClean="0"/>
              <a:t>Accumulating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D‘Alamberts</a:t>
            </a:r>
            <a:r>
              <a:rPr lang="de-DE" dirty="0" smtClean="0"/>
              <a:t> </a:t>
            </a:r>
            <a:r>
              <a:rPr lang="de-DE" dirty="0" err="1" smtClean="0"/>
              <a:t>Prinicple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5681118" y="1484784"/>
            <a:ext cx="3158615" cy="2407232"/>
            <a:chOff x="2123728" y="2708920"/>
            <a:chExt cx="3158615" cy="2407232"/>
          </a:xfrm>
        </p:grpSpPr>
        <p:sp>
          <p:nvSpPr>
            <p:cNvPr id="5" name="Ellipse 4"/>
            <p:cNvSpPr/>
            <p:nvPr/>
          </p:nvSpPr>
          <p:spPr bwMode="auto">
            <a:xfrm>
              <a:off x="3635896" y="3284984"/>
              <a:ext cx="864096" cy="86409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7" name="Gerade Verbindung mit Pfeil 6"/>
            <p:cNvCxnSpPr/>
            <p:nvPr/>
          </p:nvCxnSpPr>
          <p:spPr bwMode="auto">
            <a:xfrm flipV="1">
              <a:off x="4324316" y="2944074"/>
              <a:ext cx="504056" cy="43204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feld 7"/>
            <p:cNvSpPr txBox="1"/>
            <p:nvPr/>
          </p:nvSpPr>
          <p:spPr>
            <a:xfrm>
              <a:off x="4828372" y="3014129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F1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Gerade Verbindung mit Pfeil 8"/>
            <p:cNvCxnSpPr/>
            <p:nvPr/>
          </p:nvCxnSpPr>
          <p:spPr bwMode="auto">
            <a:xfrm flipH="1" flipV="1">
              <a:off x="2267744" y="2708920"/>
              <a:ext cx="1440160" cy="799193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/>
            <p:cNvSpPr txBox="1"/>
            <p:nvPr/>
          </p:nvSpPr>
          <p:spPr>
            <a:xfrm>
              <a:off x="2123728" y="2933532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F2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rade Verbindung mit Pfeil 14"/>
            <p:cNvCxnSpPr>
              <a:stCxn id="5" idx="4"/>
            </p:cNvCxnSpPr>
            <p:nvPr/>
          </p:nvCxnSpPr>
          <p:spPr bwMode="auto">
            <a:xfrm>
              <a:off x="4067944" y="4149080"/>
              <a:ext cx="0" cy="79208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feld 15"/>
            <p:cNvSpPr txBox="1"/>
            <p:nvPr/>
          </p:nvSpPr>
          <p:spPr>
            <a:xfrm>
              <a:off x="4211960" y="4766184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F3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Gerade Verbindung mit Pfeil 19"/>
          <p:cNvCxnSpPr/>
          <p:nvPr/>
        </p:nvCxnSpPr>
        <p:spPr bwMode="auto">
          <a:xfrm flipV="1">
            <a:off x="7608302" y="5006656"/>
            <a:ext cx="504056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/>
          <p:cNvSpPr txBox="1"/>
          <p:nvPr/>
        </p:nvSpPr>
        <p:spPr>
          <a:xfrm>
            <a:off x="8141970" y="4928361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 flipV="1">
            <a:off x="6168142" y="4639511"/>
            <a:ext cx="1440160" cy="79919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6024126" y="4864123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F2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/>
          <p:nvPr/>
        </p:nvCxnSpPr>
        <p:spPr bwMode="auto">
          <a:xfrm>
            <a:off x="7608302" y="5438704"/>
            <a:ext cx="0" cy="79208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/>
          <p:cNvSpPr txBox="1"/>
          <p:nvPr/>
        </p:nvSpPr>
        <p:spPr>
          <a:xfrm>
            <a:off x="7687999" y="5659764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F3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 bwMode="auto">
          <a:xfrm flipH="1" flipV="1">
            <a:off x="7356500" y="5006656"/>
            <a:ext cx="251802" cy="43204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6919609" y="4567074"/>
            <a:ext cx="126188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F1+F2+F3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2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Infinitisemally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/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calculate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rotations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forces</a:t>
            </a:r>
            <a:r>
              <a:rPr lang="de-DE" dirty="0" smtClean="0">
                <a:sym typeface="Wingdings" panose="05000000000000000000" pitchFamily="2" charset="2"/>
              </a:rPr>
              <a:t> off-center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endParaRPr lang="de-DE" dirty="0">
              <a:sym typeface="Wingdings" panose="05000000000000000000" pitchFamily="2" charset="2"/>
            </a:endParaRPr>
          </a:p>
          <a:p>
            <a:pPr marL="11113" indent="0"/>
            <a:endParaRPr lang="de-DE" dirty="0" smtClean="0">
              <a:sym typeface="Wingdings" panose="05000000000000000000" pitchFamily="2" charset="2"/>
            </a:endParaRPr>
          </a:p>
          <a:p>
            <a:pPr marL="11113" indent="0"/>
            <a:r>
              <a:rPr lang="de-DE" dirty="0" smtClean="0">
                <a:sym typeface="Wingdings" panose="05000000000000000000" pitchFamily="2" charset="2"/>
              </a:rPr>
              <a:t>Origins</a:t>
            </a:r>
          </a:p>
          <a:p>
            <a:pPr marL="180975" lvl="1" indent="0"/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William T. Reeves: „</a:t>
            </a:r>
            <a:r>
              <a:rPr lang="en-US" dirty="0">
                <a:sym typeface="Wingdings" panose="05000000000000000000" pitchFamily="2" charset="2"/>
              </a:rPr>
              <a:t>Particle Systems A Technique </a:t>
            </a:r>
            <a:r>
              <a:rPr lang="en-US" dirty="0" smtClean="0">
                <a:sym typeface="Wingdings" panose="05000000000000000000" pitchFamily="2" charset="2"/>
              </a:rPr>
              <a:t>for Modeling </a:t>
            </a:r>
            <a:r>
              <a:rPr lang="en-US" dirty="0">
                <a:sym typeface="Wingdings" panose="05000000000000000000" pitchFamily="2" charset="2"/>
              </a:rPr>
              <a:t>a Class of Fuzzy </a:t>
            </a:r>
            <a:r>
              <a:rPr lang="en-US" dirty="0" smtClean="0">
                <a:sym typeface="Wingdings" panose="05000000000000000000" pitchFamily="2" charset="2"/>
              </a:rPr>
              <a:t>Objects” (1983</a:t>
            </a:r>
          </a:p>
          <a:p>
            <a:pPr marL="180975" lvl="1" indent="0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Worked on “Star Trek 2 – The Wrath of Khan”</a:t>
            </a:r>
            <a:endParaRPr lang="en-US" dirty="0">
              <a:sym typeface="Wingdings" panose="05000000000000000000" pitchFamily="2" charset="2"/>
            </a:endParaRPr>
          </a:p>
          <a:p>
            <a:pPr marL="180975" lvl="1" indent="0"/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40" y="4480818"/>
            <a:ext cx="1921001" cy="185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25144"/>
            <a:ext cx="2088143" cy="131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7668344" y="2132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in Games </a:t>
            </a:r>
            <a:r>
              <a:rPr lang="de-DE" dirty="0" err="1" smtClean="0"/>
              <a:t>today</a:t>
            </a:r>
            <a:endParaRPr lang="de-DE" dirty="0" smtClean="0"/>
          </a:p>
          <a:p>
            <a:pPr lvl="1"/>
            <a:r>
              <a:rPr lang="de-DE" dirty="0" err="1" smtClean="0"/>
              <a:t>Gaseous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pPr lvl="2"/>
            <a:r>
              <a:rPr lang="de-DE" dirty="0" err="1" smtClean="0"/>
              <a:t>Fire</a:t>
            </a:r>
            <a:endParaRPr lang="de-DE" dirty="0" smtClean="0"/>
          </a:p>
          <a:p>
            <a:pPr lvl="2"/>
            <a:r>
              <a:rPr lang="de-DE" dirty="0" smtClean="0"/>
              <a:t>Smoke</a:t>
            </a:r>
          </a:p>
          <a:p>
            <a:pPr lvl="2"/>
            <a:r>
              <a:rPr lang="de-DE" dirty="0" err="1" smtClean="0"/>
              <a:t>Gasses</a:t>
            </a:r>
            <a:endParaRPr lang="de-DE" dirty="0" smtClean="0"/>
          </a:p>
          <a:p>
            <a:pPr lvl="1"/>
            <a:r>
              <a:rPr lang="de-DE" dirty="0" err="1" smtClean="0"/>
              <a:t>Explosions</a:t>
            </a:r>
            <a:endParaRPr lang="de-DE" dirty="0" smtClean="0"/>
          </a:p>
          <a:p>
            <a:pPr lvl="1"/>
            <a:r>
              <a:rPr lang="de-DE" dirty="0" err="1" smtClean="0"/>
              <a:t>Atmospheric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Basis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endParaRPr lang="de-DE" dirty="0" smtClean="0"/>
          </a:p>
          <a:p>
            <a:pPr lvl="1"/>
            <a:r>
              <a:rPr lang="de-DE" dirty="0" smtClean="0"/>
              <a:t>Cloth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Hair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Fluid </a:t>
            </a:r>
            <a:r>
              <a:rPr lang="de-DE" dirty="0" err="1" smtClean="0"/>
              <a:t>simulation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1026" name="Picture 2" descr="unity christmas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4177986" cy="2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Emitter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Geometric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shape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spawned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Spheres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Boxes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polyhedra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meshes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Planes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…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Emission Control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Position (on </a:t>
            </a:r>
            <a:r>
              <a:rPr lang="de-DE" dirty="0" err="1" smtClean="0">
                <a:sym typeface="Wingdings" panose="05000000000000000000" pitchFamily="2" charset="2"/>
              </a:rPr>
              <a:t>faces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vertices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inside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r>
              <a:rPr lang="de-DE" dirty="0" smtClean="0">
                <a:sym typeface="Wingdings" panose="05000000000000000000" pitchFamily="2" charset="2"/>
              </a:rPr>
              <a:t>, …)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Random </a:t>
            </a:r>
            <a:r>
              <a:rPr lang="de-DE" dirty="0" err="1" smtClean="0">
                <a:sym typeface="Wingdings" panose="05000000000000000000" pitchFamily="2" charset="2"/>
              </a:rPr>
              <a:t>positioning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emitted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Initial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Other </a:t>
            </a:r>
            <a:r>
              <a:rPr lang="de-DE" dirty="0" err="1" smtClean="0">
                <a:sym typeface="Wingdings" panose="05000000000000000000" pitchFamily="2" charset="2"/>
              </a:rPr>
              <a:t>particle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properties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sp>
        <p:nvSpPr>
          <p:cNvPr id="5" name="Würfel 4"/>
          <p:cNvSpPr/>
          <p:nvPr/>
        </p:nvSpPr>
        <p:spPr bwMode="auto">
          <a:xfrm>
            <a:off x="6876256" y="4869160"/>
            <a:ext cx="1800200" cy="1224136"/>
          </a:xfrm>
          <a:prstGeom prst="cub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619706" y="5517232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de-DE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Center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7089576" y="5229200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763722" y="4877843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8172400" y="545399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7305841" y="4949851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7067578" y="5599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7899595" y="5301208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4" name="Gerade Verbindung mit Pfeil 13"/>
          <p:cNvCxnSpPr>
            <a:stCxn id="7" idx="0"/>
          </p:cNvCxnSpPr>
          <p:nvPr/>
        </p:nvCxnSpPr>
        <p:spPr bwMode="auto">
          <a:xfrm flipH="1" flipV="1">
            <a:off x="7067578" y="4653136"/>
            <a:ext cx="94006" cy="57606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/>
          <p:cNvCxnSpPr>
            <a:stCxn id="10" idx="0"/>
          </p:cNvCxnSpPr>
          <p:nvPr/>
        </p:nvCxnSpPr>
        <p:spPr bwMode="auto">
          <a:xfrm flipV="1">
            <a:off x="7377849" y="4365104"/>
            <a:ext cx="218487" cy="58474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>
            <a:stCxn id="8" idx="0"/>
          </p:cNvCxnSpPr>
          <p:nvPr/>
        </p:nvCxnSpPr>
        <p:spPr bwMode="auto">
          <a:xfrm flipH="1" flipV="1">
            <a:off x="7776356" y="4653136"/>
            <a:ext cx="59374" cy="22470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>
            <a:stCxn id="12" idx="0"/>
          </p:cNvCxnSpPr>
          <p:nvPr/>
        </p:nvCxnSpPr>
        <p:spPr bwMode="auto">
          <a:xfrm flipV="1">
            <a:off x="7971603" y="5021859"/>
            <a:ext cx="72008" cy="279349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stCxn id="11" idx="0"/>
          </p:cNvCxnSpPr>
          <p:nvPr/>
        </p:nvCxnSpPr>
        <p:spPr bwMode="auto">
          <a:xfrm flipV="1">
            <a:off x="7139586" y="5301208"/>
            <a:ext cx="166255" cy="2986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>
            <a:stCxn id="9" idx="0"/>
          </p:cNvCxnSpPr>
          <p:nvPr/>
        </p:nvCxnSpPr>
        <p:spPr bwMode="auto">
          <a:xfrm flipV="1">
            <a:off x="8244408" y="5021859"/>
            <a:ext cx="0" cy="43213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1396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Render an amorphous/gaseous “alien”</a:t>
            </a:r>
          </a:p>
          <a:p>
            <a:endParaRPr lang="en-US" dirty="0"/>
          </a:p>
          <a:p>
            <a:r>
              <a:rPr lang="en-US" dirty="0" smtClean="0"/>
              <a:t>Two particle systems</a:t>
            </a:r>
          </a:p>
          <a:p>
            <a:pPr lvl="1"/>
            <a:r>
              <a:rPr lang="en-US" dirty="0" smtClean="0"/>
              <a:t>One emits particles that are rendered, no gravity</a:t>
            </a:r>
          </a:p>
          <a:p>
            <a:pPr lvl="1"/>
            <a:r>
              <a:rPr lang="en-US" dirty="0" smtClean="0"/>
              <a:t>One emits invisible particles</a:t>
            </a:r>
          </a:p>
          <a:p>
            <a:pPr lvl="2"/>
            <a:r>
              <a:rPr lang="en-US" dirty="0" smtClean="0"/>
              <a:t>From the shape of the mesh</a:t>
            </a:r>
          </a:p>
          <a:p>
            <a:pPr lvl="2"/>
            <a:r>
              <a:rPr lang="en-US" dirty="0" smtClean="0"/>
              <a:t>No velocity, no gravity</a:t>
            </a:r>
          </a:p>
          <a:p>
            <a:pPr lvl="2"/>
            <a:r>
              <a:rPr lang="en-US" dirty="0" smtClean="0"/>
              <a:t>Brownian motion</a:t>
            </a:r>
          </a:p>
          <a:p>
            <a:pPr lvl="2"/>
            <a:r>
              <a:rPr lang="en-US" dirty="0" smtClean="0"/>
              <a:t>Act as attractors for the other particles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Particle systems shaping objects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85" y="1772816"/>
            <a:ext cx="262182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38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1859225" cy="31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93096"/>
            <a:ext cx="2017837" cy="31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93096"/>
            <a:ext cx="1847636" cy="31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03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3170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2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8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4098" name="Picture 2" descr="F:\Dropbox\Dropbox\Projekte\Cargo Oktober\Alien\Appea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10904"/>
            <a:ext cx="1400944" cy="28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Dropbox\Dropbox\Projekte\Cargo Oktober\Alien\Appea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70944"/>
            <a:ext cx="1420924" cy="28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Dropbox\Dropbox\Projekte\Cargo Oktober\Alien\Appea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4400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Dropbox\Dropbox\Projekte\Cargo Oktober\Alien\Appear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5199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Dropbox\Dropbox\Projekte\Cargo Oktober\Alien\Appear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6094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Dropbox\Dropbox\Projekte\Cargo Oktober\Alien\Appear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6" y="1563216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Dropbox\Dropbox\Projekte\Cargo Oktober\Alien\Appear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35224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r>
              <a:rPr lang="de-DE" dirty="0" err="1" smtClean="0"/>
              <a:t>Jittering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randomness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Spawn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The rate </a:t>
            </a:r>
            <a:r>
              <a:rPr lang="de-DE" dirty="0" err="1" smtClean="0"/>
              <a:t>itself</a:t>
            </a:r>
            <a:endParaRPr lang="de-DE" dirty="0" smtClean="0"/>
          </a:p>
          <a:p>
            <a:pPr lvl="1"/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</a:p>
          <a:p>
            <a:pPr lvl="1"/>
            <a:r>
              <a:rPr lang="de-DE" dirty="0" smtClean="0"/>
              <a:t>All at </a:t>
            </a:r>
            <a:r>
              <a:rPr lang="de-DE" dirty="0" err="1" smtClean="0"/>
              <a:t>once</a:t>
            </a:r>
            <a:r>
              <a:rPr lang="de-DE" dirty="0" smtClean="0"/>
              <a:t>, </a:t>
            </a:r>
            <a:r>
              <a:rPr lang="de-DE" dirty="0" err="1" smtClean="0"/>
              <a:t>over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certain</a:t>
            </a:r>
            <a:r>
              <a:rPr lang="de-DE" dirty="0" smtClean="0"/>
              <a:t> time, </a:t>
            </a:r>
            <a:r>
              <a:rPr lang="de-DE" dirty="0" err="1" smtClean="0"/>
              <a:t>continuuously</a:t>
            </a:r>
            <a:r>
              <a:rPr lang="de-DE" dirty="0" smtClean="0"/>
              <a:t>, maximal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, …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Initial </a:t>
            </a:r>
            <a:r>
              <a:rPr lang="de-DE" dirty="0" err="1" smtClean="0"/>
              <a:t>direction</a:t>
            </a:r>
            <a:r>
              <a:rPr lang="de-DE" dirty="0" smtClean="0"/>
              <a:t> &amp; </a:t>
            </a:r>
            <a:r>
              <a:rPr lang="de-DE" dirty="0" err="1" smtClean="0"/>
              <a:t>velocity</a:t>
            </a:r>
            <a:endParaRPr lang="de-DE" dirty="0"/>
          </a:p>
          <a:p>
            <a:pPr lvl="1"/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straight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, </a:t>
            </a:r>
            <a:r>
              <a:rPr lang="de-DE" dirty="0" err="1" smtClean="0"/>
              <a:t>sidewards</a:t>
            </a:r>
            <a:r>
              <a:rPr lang="de-DE" dirty="0" smtClean="0"/>
              <a:t>, …)</a:t>
            </a:r>
          </a:p>
          <a:p>
            <a:pPr lvl="1"/>
            <a:r>
              <a:rPr lang="de-DE" dirty="0" err="1" smtClean="0"/>
              <a:t>Velocity</a:t>
            </a:r>
            <a:endParaRPr lang="de-DE" dirty="0" smtClean="0"/>
          </a:p>
          <a:p>
            <a:pPr marL="180975" lvl="1" indent="0">
              <a:buNone/>
            </a:pPr>
            <a:endParaRPr lang="de-DE" dirty="0" smtClean="0"/>
          </a:p>
          <a:p>
            <a:r>
              <a:rPr lang="de-DE" dirty="0" smtClean="0"/>
              <a:t>Gravity</a:t>
            </a:r>
          </a:p>
          <a:p>
            <a:pPr marL="180975" lvl="1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04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 smtClean="0"/>
              <a:t>forces</a:t>
            </a:r>
            <a:endParaRPr lang="de-DE" dirty="0" smtClean="0"/>
          </a:p>
          <a:p>
            <a:pPr lvl="1"/>
            <a:r>
              <a:rPr lang="de-DE" dirty="0" smtClean="0"/>
              <a:t>Wind</a:t>
            </a:r>
          </a:p>
          <a:p>
            <a:pPr lvl="1"/>
            <a:r>
              <a:rPr lang="de-DE" dirty="0" smtClean="0"/>
              <a:t>Player </a:t>
            </a:r>
            <a:r>
              <a:rPr lang="de-DE" dirty="0" err="1" smtClean="0"/>
              <a:t>interaction</a:t>
            </a:r>
            <a:endParaRPr lang="de-DE" dirty="0" smtClean="0"/>
          </a:p>
          <a:p>
            <a:pPr lvl="1"/>
            <a:r>
              <a:rPr lang="de-DE" dirty="0" smtClean="0"/>
              <a:t>…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live</a:t>
            </a:r>
          </a:p>
          <a:p>
            <a:endParaRPr lang="de-DE" dirty="0"/>
          </a:p>
          <a:p>
            <a:r>
              <a:rPr lang="de-DE" dirty="0"/>
              <a:t>2nd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lvl="1"/>
            <a:r>
              <a:rPr lang="de-DE" dirty="0" err="1" smtClean="0"/>
              <a:t>Spawn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err="1" smtClean="0"/>
              <a:t>cycle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fireworks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Animation</a:t>
            </a:r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transparency</a:t>
            </a:r>
            <a:r>
              <a:rPr lang="de-DE" dirty="0" smtClean="0"/>
              <a:t>, </a:t>
            </a:r>
            <a:r>
              <a:rPr lang="de-DE" dirty="0" err="1" smtClean="0"/>
              <a:t>sprite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pic>
        <p:nvPicPr>
          <p:cNvPr id="5122" name="Picture 2" descr="http://upload.wikimedia.org/wikipedia/commons/a/a7/ColorfulFirewor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4391966" cy="26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5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Billboards</a:t>
            </a:r>
          </a:p>
          <a:p>
            <a:pPr lvl="1"/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(</a:t>
            </a:r>
            <a:r>
              <a:rPr lang="de-DE" dirty="0" err="1" smtClean="0"/>
              <a:t>alpha</a:t>
            </a:r>
            <a:r>
              <a:rPr lang="de-DE" dirty="0" smtClean="0"/>
              <a:t>) </a:t>
            </a:r>
            <a:r>
              <a:rPr lang="de-DE" dirty="0" err="1" smtClean="0"/>
              <a:t>textures</a:t>
            </a:r>
            <a:endParaRPr lang="de-DE" dirty="0" smtClean="0"/>
          </a:p>
          <a:p>
            <a:pPr lvl="1"/>
            <a:r>
              <a:rPr lang="de-DE" dirty="0" smtClean="0"/>
              <a:t>Simple </a:t>
            </a:r>
            <a:r>
              <a:rPr lang="de-DE" dirty="0" err="1" smtClean="0"/>
              <a:t>geometry</a:t>
            </a:r>
            <a:r>
              <a:rPr lang="de-DE" dirty="0" smtClean="0"/>
              <a:t> (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instanced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Rotating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inverse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 smtClean="0"/>
          </a:p>
          <a:p>
            <a:pPr lvl="1"/>
            <a:r>
              <a:rPr lang="de-DE" dirty="0" smtClean="0"/>
              <a:t>View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Translation </a:t>
            </a:r>
            <a:r>
              <a:rPr lang="de-DE" dirty="0" err="1" smtClean="0"/>
              <a:t>and</a:t>
            </a:r>
            <a:r>
              <a:rPr lang="de-DE" dirty="0" smtClean="0"/>
              <a:t> Rotation</a:t>
            </a:r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care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 Orthogonal </a:t>
            </a:r>
            <a:r>
              <a:rPr lang="de-DE" dirty="0" err="1" smtClean="0">
                <a:sym typeface="Wingdings" panose="05000000000000000000" pitchFamily="2" charset="2"/>
              </a:rPr>
              <a:t>matrix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inverted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transposing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Depth-Sorting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transformed</a:t>
            </a:r>
            <a:r>
              <a:rPr lang="de-DE" dirty="0" smtClean="0"/>
              <a:t> z-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Sometimes</a:t>
            </a:r>
            <a:r>
              <a:rPr lang="de-DE" dirty="0" smtClean="0"/>
              <a:t> not </a:t>
            </a:r>
            <a:r>
              <a:rPr lang="de-DE" dirty="0" err="1" smtClean="0"/>
              <a:t>necessary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a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Trails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</a:t>
            </a:r>
            <a:r>
              <a:rPr lang="de-DE" dirty="0" err="1" smtClean="0"/>
              <a:t>Particles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70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761335" cy="4968875"/>
          </a:xfrm>
        </p:spPr>
        <p:txBody>
          <a:bodyPr/>
          <a:lstStyle/>
          <a:p>
            <a:r>
              <a:rPr lang="en-US" dirty="0" smtClean="0"/>
              <a:t>Quads</a:t>
            </a:r>
          </a:p>
          <a:p>
            <a:pPr lvl="1"/>
            <a:r>
              <a:rPr lang="en-US" dirty="0" smtClean="0"/>
              <a:t>Oriented towards the camera</a:t>
            </a:r>
          </a:p>
          <a:p>
            <a:pPr lvl="2"/>
            <a:r>
              <a:rPr lang="en-US" dirty="0" smtClean="0"/>
              <a:t>In all directions (e.g. particles)</a:t>
            </a:r>
          </a:p>
          <a:p>
            <a:pPr lvl="2"/>
            <a:r>
              <a:rPr lang="en-US" dirty="0" smtClean="0"/>
              <a:t>Only in one axis (e.g. vertical objects such as trees)</a:t>
            </a:r>
          </a:p>
          <a:p>
            <a:endParaRPr lang="en-US" dirty="0"/>
          </a:p>
          <a:p>
            <a:r>
              <a:rPr lang="en-US" dirty="0" smtClean="0"/>
              <a:t>Several quads</a:t>
            </a:r>
          </a:p>
          <a:p>
            <a:pPr lvl="1"/>
            <a:r>
              <a:rPr lang="en-US" dirty="0" smtClean="0"/>
              <a:t>Placed around central axes</a:t>
            </a:r>
          </a:p>
          <a:p>
            <a:pPr lvl="1"/>
            <a:r>
              <a:rPr lang="en-US" dirty="0" smtClean="0"/>
              <a:t>E.g. for trees, bushes (vertical)</a:t>
            </a:r>
          </a:p>
          <a:p>
            <a:pPr lvl="1"/>
            <a:r>
              <a:rPr lang="en-US" dirty="0" smtClean="0"/>
              <a:t>Or beams (along the central axis)</a:t>
            </a:r>
          </a:p>
          <a:p>
            <a:pPr lvl="1"/>
            <a:r>
              <a:rPr lang="en-US" dirty="0" smtClean="0"/>
              <a:t>Not oriented towards the camera </a:t>
            </a:r>
            <a:r>
              <a:rPr lang="en-US" dirty="0" smtClean="0">
                <a:sym typeface="Wingdings" panose="05000000000000000000" pitchFamily="2" charset="2"/>
              </a:rPr>
              <a:t> one side always visible to a certain degree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Billboards</a:t>
            </a:r>
            <a:endParaRPr lang="en-US" dirty="0"/>
          </a:p>
        </p:txBody>
      </p:sp>
      <p:pic>
        <p:nvPicPr>
          <p:cNvPr id="3074" name="Picture 2" descr="http://forum.unity3d.com/attachments/tree-jpg.142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149080"/>
            <a:ext cx="1693375" cy="19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1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initial position,</a:t>
            </a:r>
          </a:p>
          <a:p>
            <a:r>
              <a:rPr lang="en-US" dirty="0"/>
              <a:t>(2) initial velocity (both speed and direction),</a:t>
            </a:r>
          </a:p>
          <a:p>
            <a:r>
              <a:rPr lang="en-US" dirty="0"/>
              <a:t>(3) initial size,</a:t>
            </a:r>
          </a:p>
          <a:p>
            <a:r>
              <a:rPr lang="en-US" dirty="0"/>
              <a:t>(4) initial color,</a:t>
            </a:r>
          </a:p>
          <a:p>
            <a:r>
              <a:rPr lang="en-US" dirty="0"/>
              <a:t>(5) initial transparency,</a:t>
            </a:r>
          </a:p>
          <a:p>
            <a:r>
              <a:rPr lang="en-US" dirty="0"/>
              <a:t>(6) shape,</a:t>
            </a:r>
          </a:p>
          <a:p>
            <a:r>
              <a:rPr lang="en-US" dirty="0"/>
              <a:t>(7) </a:t>
            </a:r>
            <a:r>
              <a:rPr lang="en-US" dirty="0" smtClean="0"/>
              <a:t>lifetime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Properties </a:t>
            </a:r>
            <a:r>
              <a:rPr lang="de-DE" dirty="0" err="1" smtClean="0"/>
              <a:t>by</a:t>
            </a:r>
            <a:r>
              <a:rPr lang="de-DE" dirty="0" smtClean="0"/>
              <a:t> Reeves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64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6"/>
                </a:solidFill>
              </a:rPr>
              <a:t>Gravity: </a:t>
            </a:r>
            <a:r>
              <a:rPr lang="de-DE" dirty="0" smtClean="0"/>
              <a:t>Little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(</a:t>
            </a:r>
            <a:r>
              <a:rPr lang="de-DE" dirty="0" err="1" smtClean="0"/>
              <a:t>fire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upward</a:t>
            </a:r>
            <a:r>
              <a:rPr lang="de-DE" dirty="0" smtClean="0"/>
              <a:t>)</a:t>
            </a:r>
          </a:p>
          <a:p>
            <a:r>
              <a:rPr lang="de-DE" dirty="0" err="1" smtClean="0">
                <a:solidFill>
                  <a:schemeClr val="accent6"/>
                </a:solidFill>
              </a:rPr>
              <a:t>Lifetime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flames</a:t>
            </a:r>
            <a:r>
              <a:rPr lang="de-DE" dirty="0" smtClean="0"/>
              <a:t> do not </a:t>
            </a:r>
            <a:r>
              <a:rPr lang="de-DE" dirty="0" err="1" smtClean="0"/>
              <a:t>rise</a:t>
            </a:r>
            <a:r>
              <a:rPr lang="de-DE" dirty="0" smtClean="0"/>
              <a:t> </a:t>
            </a:r>
            <a:r>
              <a:rPr lang="de-DE" dirty="0" err="1" smtClean="0"/>
              <a:t>unrealistically</a:t>
            </a:r>
            <a:r>
              <a:rPr lang="de-DE" dirty="0" smtClean="0"/>
              <a:t> high</a:t>
            </a:r>
          </a:p>
          <a:p>
            <a:r>
              <a:rPr lang="de-DE" dirty="0" smtClean="0">
                <a:solidFill>
                  <a:schemeClr val="accent6"/>
                </a:solidFill>
              </a:rPr>
              <a:t>Emission: </a:t>
            </a:r>
            <a:r>
              <a:rPr lang="de-DE" dirty="0" err="1" smtClean="0"/>
              <a:t>Continuously</a:t>
            </a:r>
            <a:endParaRPr lang="de-DE" dirty="0" smtClean="0"/>
          </a:p>
          <a:p>
            <a:r>
              <a:rPr lang="de-DE" dirty="0" err="1" smtClean="0">
                <a:solidFill>
                  <a:schemeClr val="accent6"/>
                </a:solidFill>
              </a:rPr>
              <a:t>Texture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Simple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(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Tint</a:t>
            </a:r>
            <a:endParaRPr lang="de-DE" dirty="0" smtClean="0"/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animated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lifetime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smtClean="0"/>
              <a:t>Color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2"/>
            <a:r>
              <a:rPr lang="de-DE" dirty="0" smtClean="0"/>
              <a:t>Simple </a:t>
            </a:r>
            <a:r>
              <a:rPr lang="de-DE" dirty="0" err="1" smtClean="0"/>
              <a:t>case</a:t>
            </a:r>
            <a:r>
              <a:rPr lang="de-DE" dirty="0" smtClean="0"/>
              <a:t>: Color 1 at </a:t>
            </a:r>
            <a:r>
              <a:rPr lang="de-DE" dirty="0" err="1" smtClean="0"/>
              <a:t>birth</a:t>
            </a:r>
            <a:r>
              <a:rPr lang="de-DE" dirty="0" smtClean="0"/>
              <a:t>, Color 2 at </a:t>
            </a:r>
            <a:r>
              <a:rPr lang="de-DE" dirty="0" err="1" smtClean="0"/>
              <a:t>death</a:t>
            </a:r>
            <a:endParaRPr lang="de-DE" dirty="0" smtClean="0"/>
          </a:p>
          <a:p>
            <a:pPr lvl="2"/>
            <a:r>
              <a:rPr lang="de-DE" dirty="0" smtClean="0"/>
              <a:t>More </a:t>
            </a:r>
            <a:r>
              <a:rPr lang="de-DE" dirty="0" err="1" smtClean="0"/>
              <a:t>complicated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 </a:t>
            </a:r>
            <a:r>
              <a:rPr lang="de-DE" dirty="0" err="1" smtClean="0"/>
              <a:t>Provide</a:t>
            </a:r>
            <a:r>
              <a:rPr lang="de-DE" dirty="0" smtClean="0"/>
              <a:t> intermediate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 lvl="1"/>
            <a:r>
              <a:rPr lang="de-DE" dirty="0" smtClean="0"/>
              <a:t>Supply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via a uniform</a:t>
            </a:r>
          </a:p>
          <a:p>
            <a:pPr lvl="2"/>
            <a:r>
              <a:rPr lang="de-DE" dirty="0" err="1" smtClean="0"/>
              <a:t>Discard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2"/>
            <a:r>
              <a:rPr lang="de-DE" dirty="0" smtClean="0"/>
              <a:t>Write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tint</a:t>
            </a:r>
            <a:r>
              <a:rPr lang="de-DE" dirty="0" smtClean="0"/>
              <a:t>-color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Fire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29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simulate the effect of forces on the particles</a:t>
            </a:r>
          </a:p>
          <a:p>
            <a:endParaRPr lang="en-US" dirty="0"/>
          </a:p>
          <a:p>
            <a:r>
              <a:rPr lang="en-US" dirty="0" smtClean="0"/>
              <a:t>Closed solution not tractable for real-time interaction and especially player interactions</a:t>
            </a:r>
          </a:p>
          <a:p>
            <a:endParaRPr lang="en-US" dirty="0" smtClean="0"/>
          </a:p>
          <a:p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Simplest approach:</a:t>
            </a:r>
            <a:r>
              <a:rPr lang="en-US" dirty="0"/>
              <a:t> </a:t>
            </a:r>
            <a:r>
              <a:rPr lang="en-US" dirty="0" smtClean="0"/>
              <a:t>Euler integration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for particles</a:t>
            </a:r>
            <a:endParaRPr lang="en-US" dirty="0"/>
          </a:p>
        </p:txBody>
      </p:sp>
      <p:pic>
        <p:nvPicPr>
          <p:cNvPr id="6146" name="Picture 2" descr="http://upload.wikimedia.org/wikipedia/commons/thumb/1/10/Euler_method.svg/412px-Euler_metho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3168352" cy="24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Newton‘s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law</a:t>
            </a:r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de-DE" dirty="0" smtClean="0">
                    <a:sym typeface="Wingdings" pitchFamily="2" charset="2"/>
                  </a:rPr>
                  <a:t>Newton‘s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law</a:t>
                </a:r>
                <a:r>
                  <a:rPr lang="de-DE" dirty="0" smtClean="0">
                    <a:sym typeface="Wingdings" pitchFamily="2" charset="2"/>
                  </a:rPr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𝐹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𝑚</m:t>
                      </m:r>
                      <m:r>
                        <a:rPr lang="de-DE" b="0" i="1" smtClean="0">
                          <a:latin typeface="Cambria Math"/>
                        </a:rPr>
                        <m:t> ∙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de-DE" dirty="0" smtClean="0">
                  <a:sym typeface="Wingdings" pitchFamily="2" charset="2"/>
                </a:endParaRP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𝑎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𝑣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eaLnBrk="1" hangingPunct="1"/>
                <a:r>
                  <a:rPr lang="de-DE" dirty="0" err="1" smtClean="0">
                    <a:sym typeface="Wingdings" pitchFamily="2" charset="2"/>
                  </a:rPr>
                  <a:t>By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transforming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this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can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rephrased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as</a:t>
                </a:r>
                <a:r>
                  <a:rPr lang="de-DE" dirty="0" smtClean="0">
                    <a:sym typeface="Wingdings" pitchFamily="2" charset="2"/>
                  </a:rPr>
                  <a:t> a differential </a:t>
                </a:r>
                <a:r>
                  <a:rPr lang="de-DE" dirty="0" err="1" smtClean="0">
                    <a:sym typeface="Wingdings" pitchFamily="2" charset="2"/>
                  </a:rPr>
                  <a:t>equation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derivative </a:t>
                </a:r>
                <a:r>
                  <a:rPr lang="de-DE" dirty="0" err="1" smtClean="0">
                    <a:sym typeface="Wingdings" pitchFamily="2" charset="2"/>
                  </a:rPr>
                  <a:t>of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position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depending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mass</a:t>
                </a:r>
                <a:r>
                  <a:rPr lang="de-DE" dirty="0" smtClean="0">
                    <a:sym typeface="Wingdings" pitchFamily="2" charset="2"/>
                  </a:rPr>
                  <a:t> (</a:t>
                </a:r>
                <a:r>
                  <a:rPr lang="de-DE" dirty="0" err="1" smtClean="0">
                    <a:sym typeface="Wingdings" pitchFamily="2" charset="2"/>
                  </a:rPr>
                  <a:t>assumed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to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constant</a:t>
                </a:r>
                <a:r>
                  <a:rPr lang="de-DE" dirty="0" smtClean="0">
                    <a:sym typeface="Wingdings" pitchFamily="2" charset="2"/>
                  </a:rPr>
                  <a:t>) </a:t>
                </a:r>
                <a:r>
                  <a:rPr lang="de-DE" dirty="0" err="1" smtClean="0">
                    <a:sym typeface="Wingdings" pitchFamily="2" charset="2"/>
                  </a:rPr>
                  <a:t>and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force</a:t>
                </a:r>
                <a:r>
                  <a:rPr lang="de-DE" dirty="0" smtClean="0">
                    <a:sym typeface="Wingdings" pitchFamily="2" charset="2"/>
                  </a:rPr>
                  <a:t>(s) </a:t>
                </a:r>
                <a:r>
                  <a:rPr lang="de-DE" dirty="0" err="1" smtClean="0">
                    <a:sym typeface="Wingdings" pitchFamily="2" charset="2"/>
                  </a:rPr>
                  <a:t>acting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object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at</a:t>
                </a:r>
                <a:r>
                  <a:rPr lang="de-DE" dirty="0" smtClean="0">
                    <a:sym typeface="Wingdings" pitchFamily="2" charset="2"/>
                  </a:rPr>
                  <a:t>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de-DE" dirty="0" smtClean="0">
                    <a:sym typeface="Wingdings" pitchFamily="2" charset="2"/>
                  </a:rPr>
                  <a:t>.</a:t>
                </a:r>
              </a:p>
              <a:p>
                <a:pPr eaLnBrk="1" hangingPunct="1"/>
                <a:endParaRPr lang="de-DE" dirty="0" smtClean="0">
                  <a:sym typeface="Wingdings" pitchFamily="2" charset="2"/>
                </a:endParaRPr>
              </a:p>
              <a:p>
                <a:pPr marL="0" indent="0" algn="ctr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260" name="Rectangle 4"/>
              <p:cNvSpPr>
                <a:spLocks noChangeArrowheads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𝑭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force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:mass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acceleration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velocity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position</a:t>
                </a:r>
              </a:p>
            </p:txBody>
          </p:sp>
        </mc:Choice>
        <mc:Fallback xmlns="">
          <p:sp>
            <p:nvSpPr>
              <p:cNvPr id="9626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blipFill rotWithShape="1">
                <a:blip r:embed="rId3"/>
                <a:stretch>
                  <a:fillRect t="-4400" b="-108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𝑭</m:t>
                          </m:r>
                        </m:num>
                        <m:den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Solve the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8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 smtClean="0"/>
                  <a:t>Usually done numerically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Easiest algorithm: Euler method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First step: Velocity</a:t>
                </a:r>
              </a:p>
              <a:p>
                <a:pPr eaLnBrk="1" hangingPunct="1"/>
                <a:endParaRPr lang="en-US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de-DE" b="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Second step: Position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  <m:r>
                            <a:rPr lang="de-DE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7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𝑷𝒓𝒆𝒗𝒊𝒐𝒖𝒔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𝑻𝒊𝒎𝒆𝒔𝒕𝒆𝒑</m:t>
                      </m:r>
                    </m:oMath>
                  </m:oMathPara>
                </a14:m>
                <a:endParaRPr lang="de-DE" sz="2000" b="1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𝐭</m:t>
                          </m:r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de-DE" sz="2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𝑪𝒖𝒓𝒓𝒆𝒏𝒕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As easy as possible</a:t>
            </a:r>
          </a:p>
          <a:p>
            <a:pPr lvl="1"/>
            <a:r>
              <a:rPr lang="en-US" dirty="0" smtClean="0"/>
              <a:t>Build a simple demo with</a:t>
            </a:r>
          </a:p>
          <a:p>
            <a:pPr lvl="2"/>
            <a:r>
              <a:rPr lang="en-US" dirty="0" smtClean="0"/>
              <a:t>Particle system</a:t>
            </a:r>
          </a:p>
          <a:p>
            <a:pPr lvl="2"/>
            <a:r>
              <a:rPr lang="en-US" dirty="0" smtClean="0"/>
              <a:t>Colliding spheres</a:t>
            </a:r>
            <a:endParaRPr lang="en-US" dirty="0"/>
          </a:p>
          <a:p>
            <a:pPr lvl="1"/>
            <a:r>
              <a:rPr lang="en-US" dirty="0" smtClean="0"/>
              <a:t>Understand the basic principles</a:t>
            </a:r>
          </a:p>
          <a:p>
            <a:pPr lvl="1"/>
            <a:endParaRPr lang="en-US" dirty="0"/>
          </a:p>
          <a:p>
            <a:r>
              <a:rPr lang="en-US" dirty="0" smtClean="0"/>
              <a:t>Next week</a:t>
            </a:r>
          </a:p>
          <a:p>
            <a:pPr lvl="1"/>
            <a:r>
              <a:rPr lang="en-US" dirty="0" smtClean="0"/>
              <a:t>Build upon what we have learned</a:t>
            </a:r>
          </a:p>
          <a:p>
            <a:pPr lvl="1"/>
            <a:r>
              <a:rPr lang="en-US" dirty="0" smtClean="0"/>
              <a:t>Look at more complicated cases</a:t>
            </a:r>
          </a:p>
          <a:p>
            <a:pPr lvl="1"/>
            <a:r>
              <a:rPr lang="en-US" dirty="0" smtClean="0"/>
              <a:t>Apply the physics to our game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185271" cy="4968875"/>
          </a:xfrm>
        </p:spPr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game‘s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endParaRPr lang="de-DE" dirty="0" smtClean="0"/>
          </a:p>
          <a:p>
            <a:pPr lvl="1"/>
            <a:r>
              <a:rPr lang="de-DE" dirty="0" smtClean="0"/>
              <a:t>Keep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frame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frame‘s</a:t>
            </a:r>
            <a:r>
              <a:rPr lang="de-DE" dirty="0" smtClean="0"/>
              <a:t> </a:t>
            </a:r>
            <a:r>
              <a:rPr lang="de-DE" dirty="0" err="1" smtClean="0"/>
              <a:t>duration</a:t>
            </a:r>
            <a:endParaRPr lang="de-DE" dirty="0" smtClean="0"/>
          </a:p>
          <a:p>
            <a:pPr lvl="1"/>
            <a:r>
              <a:rPr lang="de-DE" dirty="0" smtClean="0"/>
              <a:t>Watch out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paused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(e.g. </a:t>
            </a:r>
            <a:r>
              <a:rPr lang="de-DE" dirty="0" err="1" smtClean="0"/>
              <a:t>tabbed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window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r>
              <a:rPr lang="de-DE" dirty="0" smtClean="0"/>
              <a:t>Independent</a:t>
            </a:r>
          </a:p>
          <a:p>
            <a:pPr lvl="1"/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Sub-frame </a:t>
            </a:r>
            <a:r>
              <a:rPr lang="de-DE" dirty="0" err="1" smtClean="0"/>
              <a:t>calculations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Can </a:t>
            </a:r>
            <a:r>
              <a:rPr lang="de-DE" dirty="0" err="1" smtClean="0">
                <a:sym typeface="Wingdings" panose="05000000000000000000" pitchFamily="2" charset="2"/>
              </a:rPr>
              <a:t>adapt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nothing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happens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use</a:t>
            </a:r>
            <a:r>
              <a:rPr lang="de-DE" dirty="0" smtClean="0">
                <a:sym typeface="Wingdings" panose="05000000000000000000" pitchFamily="2" charset="2"/>
              </a:rPr>
              <a:t> large time </a:t>
            </a:r>
            <a:r>
              <a:rPr lang="de-DE" dirty="0" err="1" smtClean="0">
                <a:sym typeface="Wingdings" panose="05000000000000000000" pitchFamily="2" charset="2"/>
              </a:rPr>
              <a:t>step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Go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important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moments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collisions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6300192" y="2636912"/>
            <a:ext cx="244827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6537638" y="2863008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520167" y="2859172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804248" y="3212976"/>
            <a:ext cx="8258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deltaT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Gerade Verbindung 10"/>
          <p:cNvCxnSpPr>
            <a:endCxn id="7" idx="0"/>
          </p:cNvCxnSpPr>
          <p:nvPr/>
        </p:nvCxnSpPr>
        <p:spPr bwMode="auto">
          <a:xfrm>
            <a:off x="6726152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14"/>
          <p:cNvCxnSpPr/>
          <p:nvPr/>
        </p:nvCxnSpPr>
        <p:spPr bwMode="auto">
          <a:xfrm>
            <a:off x="7708680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1728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Precision Event Timer (HPET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Found in chipsets starting in 2005</a:t>
            </a:r>
          </a:p>
          <a:p>
            <a:pPr lvl="1"/>
            <a:r>
              <a:rPr lang="en-US" dirty="0" smtClean="0"/>
              <a:t>64 bit counter</a:t>
            </a:r>
          </a:p>
          <a:p>
            <a:pPr lvl="1"/>
            <a:r>
              <a:rPr lang="en-US" dirty="0" smtClean="0"/>
              <a:t>Counts up with a frequency of at least 10 MHz</a:t>
            </a:r>
          </a:p>
          <a:p>
            <a:pPr lvl="1"/>
            <a:r>
              <a:rPr lang="en-US" dirty="0" smtClean="0"/>
              <a:t>OS sets up an interrupt with a certain frequency</a:t>
            </a:r>
          </a:p>
          <a:p>
            <a:pPr lvl="1"/>
            <a:endParaRPr lang="en-US" dirty="0"/>
          </a:p>
          <a:p>
            <a:r>
              <a:rPr lang="en-US" dirty="0" smtClean="0"/>
              <a:t>Getting the time</a:t>
            </a:r>
          </a:p>
          <a:p>
            <a:pPr lvl="1"/>
            <a:r>
              <a:rPr lang="en-US" dirty="0" smtClean="0"/>
              <a:t>Divide the counter value by the frequency</a:t>
            </a:r>
          </a:p>
          <a:p>
            <a:pPr lvl="1"/>
            <a:r>
              <a:rPr lang="en-US" dirty="0" smtClean="0"/>
              <a:t>Watch out for large values (e.g. PC in standby over weeks)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source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91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bodies that do not deform</a:t>
            </a:r>
          </a:p>
          <a:p>
            <a:endParaRPr lang="en-US" dirty="0"/>
          </a:p>
          <a:p>
            <a:r>
              <a:rPr lang="en-US" dirty="0" smtClean="0"/>
              <a:t>Added properties:</a:t>
            </a:r>
          </a:p>
          <a:p>
            <a:pPr lvl="1"/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Angular velocity</a:t>
            </a:r>
          </a:p>
          <a:p>
            <a:pPr lvl="1"/>
            <a:r>
              <a:rPr lang="en-US" dirty="0" smtClean="0"/>
              <a:t>Angular acceleration</a:t>
            </a:r>
          </a:p>
          <a:p>
            <a:pPr lvl="1"/>
            <a:r>
              <a:rPr lang="en-US" dirty="0" smtClean="0"/>
              <a:t>Moment of inertia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 Bodies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228187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04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Mass: The </a:t>
            </a:r>
            <a:r>
              <a:rPr lang="en-US" dirty="0"/>
              <a:t>property that resists changes in velocity</a:t>
            </a:r>
          </a:p>
          <a:p>
            <a:endParaRPr lang="en-US" dirty="0"/>
          </a:p>
          <a:p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Manually: Defined </a:t>
            </a:r>
            <a:r>
              <a:rPr lang="en-US" dirty="0"/>
              <a:t>by artist</a:t>
            </a:r>
          </a:p>
          <a:p>
            <a:pPr lvl="1"/>
            <a:r>
              <a:rPr lang="en-US" dirty="0" smtClean="0"/>
              <a:t>Automatically: Assume </a:t>
            </a:r>
            <a:r>
              <a:rPr lang="en-US" dirty="0"/>
              <a:t>uniform distribution</a:t>
            </a:r>
          </a:p>
          <a:p>
            <a:pPr lvl="2"/>
            <a:r>
              <a:rPr lang="en-US" dirty="0"/>
              <a:t>Integrate over the volume of the </a:t>
            </a:r>
            <a:r>
              <a:rPr lang="en-US" dirty="0" smtClean="0"/>
              <a:t>body</a:t>
            </a:r>
          </a:p>
          <a:p>
            <a:pPr lvl="2"/>
            <a:endParaRPr lang="en-US" dirty="0"/>
          </a:p>
          <a:p>
            <a:r>
              <a:rPr lang="en-US" dirty="0" smtClean="0"/>
              <a:t>Force applied in line with the center of mass change only linear velocity</a:t>
            </a:r>
          </a:p>
          <a:p>
            <a:pPr lvl="1"/>
            <a:r>
              <a:rPr lang="en-US" dirty="0" smtClean="0"/>
              <a:t>Easiest way to handle collisions</a:t>
            </a:r>
          </a:p>
          <a:p>
            <a:pPr lvl="1"/>
            <a:r>
              <a:rPr lang="en-US" dirty="0" smtClean="0"/>
              <a:t>But not very realistic</a:t>
            </a:r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332167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3851920" y="4885227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hteck 7"/>
          <p:cNvSpPr/>
          <p:nvPr/>
        </p:nvSpPr>
        <p:spPr bwMode="auto">
          <a:xfrm rot="1351434">
            <a:off x="5334953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7095859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>
            <a:off x="6613347" y="5372872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hteck 11"/>
          <p:cNvSpPr/>
          <p:nvPr/>
        </p:nvSpPr>
        <p:spPr bwMode="auto">
          <a:xfrm>
            <a:off x="8098644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2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Captures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in </a:t>
            </a:r>
            <a:r>
              <a:rPr lang="de-DE" dirty="0" err="1" smtClean="0"/>
              <a:t>which</a:t>
            </a:r>
            <a:r>
              <a:rPr lang="de-DE" dirty="0" smtClean="0"/>
              <a:t> a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resists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Think </a:t>
            </a:r>
            <a:r>
              <a:rPr lang="de-DE" dirty="0" err="1" smtClean="0"/>
              <a:t>of</a:t>
            </a:r>
            <a:r>
              <a:rPr lang="de-DE" dirty="0" smtClean="0"/>
              <a:t> non-uniform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sz="1600" dirty="0" err="1" smtClean="0"/>
              <a:t>Pushing</a:t>
            </a:r>
            <a:r>
              <a:rPr lang="de-DE" sz="1600" dirty="0" smtClean="0"/>
              <a:t> at different </a:t>
            </a:r>
            <a:r>
              <a:rPr lang="de-DE" sz="1600" dirty="0" err="1" smtClean="0"/>
              <a:t>points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different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dirty="0" smtClean="0"/>
              <a:t>More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Moment </a:t>
            </a:r>
            <a:r>
              <a:rPr lang="de-DE" dirty="0" err="1" smtClean="0"/>
              <a:t>of</a:t>
            </a:r>
            <a:r>
              <a:rPr lang="de-DE" dirty="0" smtClean="0"/>
              <a:t> Inertia</a:t>
            </a:r>
            <a:endParaRPr lang="de-DE" dirty="0"/>
          </a:p>
        </p:txBody>
      </p:sp>
      <p:pic>
        <p:nvPicPr>
          <p:cNvPr id="8194" name="Picture 2" descr="http://upload.wikimedia.org/wikipedia/commons/6/68/Cup_of_Russia_2010_-_Yuko_Kawaguti_%282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76872"/>
            <a:ext cx="1642001" cy="267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~ „Angular </a:t>
            </a:r>
            <a:r>
              <a:rPr lang="de-DE" dirty="0" err="1" smtClean="0"/>
              <a:t>acceleration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off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balance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More </a:t>
            </a:r>
            <a:r>
              <a:rPr lang="de-DE" dirty="0" err="1" smtClean="0"/>
              <a:t>info</a:t>
            </a:r>
            <a:r>
              <a:rPr lang="de-DE" dirty="0" smtClean="0"/>
              <a:t> in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Torque</a:t>
            </a:r>
            <a:endParaRPr lang="de-DE" dirty="0"/>
          </a:p>
        </p:txBody>
      </p:sp>
      <p:pic>
        <p:nvPicPr>
          <p:cNvPr id="7170" name="Picture 2" descr="http://upload.wikimedia.org/wikipedia/commons/thumb/2/2b/PrecessionOfATop.svg/300px-PrecessionOfATo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an </a:t>
            </a:r>
            <a:r>
              <a:rPr lang="de-DE" dirty="0" err="1" smtClean="0"/>
              <a:t>accumulator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Separate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,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</a:t>
            </a:r>
            <a:r>
              <a:rPr lang="de-DE" dirty="0" err="1" smtClean="0"/>
              <a:t>directly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</a:t>
            </a:r>
            <a:r>
              <a:rPr lang="de-DE" dirty="0" err="1" smtClean="0"/>
              <a:t>only</a:t>
            </a:r>
            <a:r>
              <a:rPr lang="de-DE" dirty="0" smtClean="0"/>
              <a:t> linear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off-center </a:t>
            </a:r>
            <a:r>
              <a:rPr lang="de-DE" dirty="0" err="1" smtClean="0"/>
              <a:t>result</a:t>
            </a:r>
            <a:r>
              <a:rPr lang="de-DE" dirty="0" smtClean="0"/>
              <a:t> in linear </a:t>
            </a:r>
            <a:r>
              <a:rPr lang="de-DE" dirty="0" err="1" smtClean="0"/>
              <a:t>and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endParaRPr lang="de-DE" dirty="0" smtClean="0"/>
          </a:p>
          <a:p>
            <a:pPr lvl="1"/>
            <a:r>
              <a:rPr lang="de-DE" dirty="0" err="1" smtClean="0"/>
              <a:t>Maps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Computing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rigid </a:t>
            </a:r>
            <a:r>
              <a:rPr lang="de-DE" dirty="0" err="1" smtClean="0"/>
              <a:t>bodies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a </a:t>
            </a:r>
            <a:r>
              <a:rPr lang="de-DE" dirty="0" err="1" smtClean="0"/>
              <a:t>response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Was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collision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was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normal?</a:t>
            </a:r>
            <a:endParaRPr lang="de-DE" dirty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interpenetrating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8194" name="Picture 2" descr="http://911review.com/errors/pentagon/imgs/f4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5644"/>
            <a:ext cx="3240360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911review.com/errors/pentagon/imgs/f4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95644"/>
            <a:ext cx="3225991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6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intersection</a:t>
            </a:r>
          </a:p>
          <a:p>
            <a:endParaRPr lang="en-US" dirty="0"/>
          </a:p>
          <a:p>
            <a:r>
              <a:rPr lang="en-US" dirty="0" smtClean="0"/>
              <a:t>The spheres intersect if the distance of the centers is less than the sum of the radii</a:t>
            </a:r>
          </a:p>
          <a:p>
            <a:endParaRPr lang="en-US" dirty="0"/>
          </a:p>
          <a:p>
            <a:r>
              <a:rPr lang="en-US" dirty="0" smtClean="0"/>
              <a:t>Collision normal can be found as the direction of one sphere’s center to the other</a:t>
            </a:r>
          </a:p>
          <a:p>
            <a:endParaRPr lang="en-US" dirty="0"/>
          </a:p>
          <a:p>
            <a:r>
              <a:rPr lang="en-US" dirty="0" smtClean="0"/>
              <a:t>Penetration depth is the difference between the sum of the radii and the center’s position 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Sphere-Sphere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plane as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Distance along this normal</a:t>
            </a:r>
          </a:p>
          <a:p>
            <a:pPr lvl="1"/>
            <a:endParaRPr lang="en-US" dirty="0"/>
          </a:p>
          <a:p>
            <a:r>
              <a:rPr lang="en-US" dirty="0" smtClean="0"/>
              <a:t>d = n * c + D</a:t>
            </a:r>
          </a:p>
          <a:p>
            <a:endParaRPr lang="en-US" dirty="0" smtClean="0"/>
          </a:p>
          <a:p>
            <a:r>
              <a:rPr lang="en-US" dirty="0" smtClean="0"/>
              <a:t>Implicit formula</a:t>
            </a:r>
          </a:p>
          <a:p>
            <a:pPr lvl="1"/>
            <a:r>
              <a:rPr lang="en-US" dirty="0" smtClean="0"/>
              <a:t>Gives us a signed distance</a:t>
            </a:r>
          </a:p>
          <a:p>
            <a:pPr lvl="1"/>
            <a:r>
              <a:rPr lang="en-US" dirty="0" smtClean="0"/>
              <a:t>= 0 everywhere on the surface of the plane</a:t>
            </a:r>
          </a:p>
          <a:p>
            <a:pPr lvl="1"/>
            <a:r>
              <a:rPr lang="en-US" dirty="0" smtClean="0"/>
              <a:t>Distance to the plane everywhere else</a:t>
            </a:r>
          </a:p>
          <a:p>
            <a:pPr lvl="1"/>
            <a:r>
              <a:rPr lang="en-US" dirty="0" smtClean="0"/>
              <a:t>Sign indicates direction (with normal, in the opposite direction)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Plane-Sphere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Marbellous</a:t>
            </a:r>
            <a:r>
              <a:rPr lang="de-DE" dirty="0" smtClean="0"/>
              <a:t>“</a:t>
            </a:r>
          </a:p>
          <a:p>
            <a:pPr lvl="1"/>
            <a:r>
              <a:rPr lang="de-DE" dirty="0" err="1" smtClean="0"/>
              <a:t>Clone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„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Madness</a:t>
            </a:r>
            <a:r>
              <a:rPr lang="de-DE" dirty="0" smtClean="0"/>
              <a:t>“ (1984)</a:t>
            </a:r>
          </a:p>
          <a:p>
            <a:pPr lvl="1"/>
            <a:r>
              <a:rPr lang="de-DE" dirty="0" smtClean="0"/>
              <a:t>Roll a 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 </a:t>
            </a:r>
            <a:r>
              <a:rPr lang="de-DE" dirty="0" err="1" smtClean="0"/>
              <a:t>maze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Ball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key</a:t>
            </a:r>
            <a:r>
              <a:rPr lang="de-DE" dirty="0"/>
              <a:t> </a:t>
            </a:r>
            <a:r>
              <a:rPr lang="de-DE" dirty="0" err="1" smtClean="0"/>
              <a:t>inputs</a:t>
            </a:r>
            <a:endParaRPr lang="de-DE" dirty="0" smtClean="0"/>
          </a:p>
          <a:p>
            <a:pPr lvl="1"/>
            <a:r>
              <a:rPr lang="de-DE" dirty="0" err="1" smtClean="0"/>
              <a:t>Bounce</a:t>
            </a:r>
            <a:r>
              <a:rPr lang="de-DE" dirty="0" smtClean="0"/>
              <a:t> off </a:t>
            </a:r>
            <a:r>
              <a:rPr lang="de-DE" dirty="0" err="1" smtClean="0"/>
              <a:t>off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/>
          </a:p>
          <a:p>
            <a:pPr lvl="1"/>
            <a:r>
              <a:rPr lang="de-DE" dirty="0" smtClean="0"/>
              <a:t>(Fall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high)</a:t>
            </a:r>
          </a:p>
          <a:p>
            <a:pPr lvl="1"/>
            <a:endParaRPr lang="de-DE" dirty="0"/>
          </a:p>
          <a:p>
            <a:r>
              <a:rPr lang="de-DE" dirty="0" smtClean="0"/>
              <a:t>Level</a:t>
            </a:r>
          </a:p>
          <a:p>
            <a:pPr lvl="1"/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mesh</a:t>
            </a:r>
            <a:endParaRPr lang="de-DE" dirty="0" smtClean="0"/>
          </a:p>
          <a:p>
            <a:pPr lvl="1"/>
            <a:r>
              <a:rPr lang="de-DE" dirty="0" smtClean="0"/>
              <a:t>„2D in 3D“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headed</a:t>
            </a:r>
            <a:endParaRPr lang="de-DE" dirty="0"/>
          </a:p>
        </p:txBody>
      </p:sp>
      <p:pic>
        <p:nvPicPr>
          <p:cNvPr id="1026" name="Picture 2" descr="Marble Madness - Cabinet Imag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628800"/>
            <a:ext cx="1698501" cy="27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62" y="4005064"/>
            <a:ext cx="3384376" cy="231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9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reality</a:t>
            </a:r>
            <a:r>
              <a:rPr lang="de-DE" dirty="0" smtClean="0"/>
              <a:t>: </a:t>
            </a:r>
            <a:r>
              <a:rPr lang="de-DE" dirty="0" err="1" smtClean="0"/>
              <a:t>Elastic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absorbed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coeffiction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restitution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Float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0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1  </a:t>
            </a:r>
            <a:r>
              <a:rPr lang="de-DE" dirty="0" err="1" smtClean="0">
                <a:sym typeface="Wingdings" panose="05000000000000000000" pitchFamily="2" charset="2"/>
              </a:rPr>
              <a:t>indicates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amount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retained</a:t>
            </a:r>
            <a:r>
              <a:rPr lang="de-DE" dirty="0" smtClean="0">
                <a:sym typeface="Wingdings" panose="05000000000000000000" pitchFamily="2" charset="2"/>
              </a:rPr>
              <a:t> after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COR = 1 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lost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Immovable</a:t>
            </a:r>
            <a:r>
              <a:rPr lang="de-DE" dirty="0" smtClean="0"/>
              <a:t> Objects</a:t>
            </a:r>
          </a:p>
          <a:p>
            <a:pPr lvl="1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1"/>
            <a:r>
              <a:rPr lang="de-DE" dirty="0" smtClean="0"/>
              <a:t>Save </a:t>
            </a:r>
            <a:r>
              <a:rPr lang="de-DE" dirty="0" err="1" smtClean="0"/>
              <a:t>as</a:t>
            </a:r>
            <a:r>
              <a:rPr lang="de-DE" dirty="0" smtClean="0"/>
              <a:t> inverse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2"/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/>
              <a:t> </a:t>
            </a:r>
            <a:r>
              <a:rPr lang="de-DE" dirty="0" err="1" smtClean="0"/>
              <a:t>already</a:t>
            </a:r>
            <a:endParaRPr lang="de-DE" dirty="0" smtClean="0"/>
          </a:p>
          <a:p>
            <a:pPr lvl="2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Inverse </a:t>
            </a:r>
            <a:r>
              <a:rPr lang="de-DE" dirty="0" err="1" smtClean="0">
                <a:sym typeface="Wingdings" panose="05000000000000000000" pitchFamily="2" charset="2"/>
              </a:rPr>
              <a:t>mass</a:t>
            </a:r>
            <a:r>
              <a:rPr lang="de-DE" dirty="0" smtClean="0">
                <a:sym typeface="Wingdings" panose="05000000000000000000" pitchFamily="2" charset="2"/>
              </a:rPr>
              <a:t> = 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Response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85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collision normal</a:t>
            </a:r>
          </a:p>
          <a:p>
            <a:pPr lvl="1"/>
            <a:r>
              <a:rPr lang="en-US" dirty="0" smtClean="0"/>
              <a:t>Direction along which the two objects are colliding</a:t>
            </a:r>
          </a:p>
          <a:p>
            <a:pPr lvl="1"/>
            <a:r>
              <a:rPr lang="en-US" dirty="0" smtClean="0"/>
              <a:t>Plane-Sphere: Use the plane’s normal</a:t>
            </a:r>
          </a:p>
          <a:p>
            <a:pPr lvl="1"/>
            <a:r>
              <a:rPr lang="en-US" dirty="0" smtClean="0"/>
              <a:t>Sphere-Sphere (for now): Use the vector from one sphere’s center to the other’s center</a:t>
            </a:r>
          </a:p>
          <a:p>
            <a:pPr lvl="1"/>
            <a:endParaRPr lang="en-US" dirty="0"/>
          </a:p>
          <a:p>
            <a:r>
              <a:rPr lang="en-US" dirty="0" smtClean="0"/>
              <a:t>Calculate the separating velocity</a:t>
            </a:r>
          </a:p>
          <a:p>
            <a:pPr lvl="1"/>
            <a:r>
              <a:rPr lang="en-US" dirty="0" smtClean="0"/>
              <a:t>Velocity with which the objects are colliding plus direction</a:t>
            </a:r>
          </a:p>
          <a:p>
            <a:pPr lvl="1"/>
            <a:r>
              <a:rPr lang="en-US" dirty="0" smtClean="0"/>
              <a:t>Careful with signs</a:t>
            </a:r>
          </a:p>
          <a:p>
            <a:pPr lvl="1"/>
            <a:r>
              <a:rPr lang="en-US" dirty="0" smtClean="0"/>
              <a:t>Velocity &lt; 0: Colliding</a:t>
            </a:r>
          </a:p>
          <a:p>
            <a:pPr lvl="1"/>
            <a:r>
              <a:rPr lang="en-US" dirty="0" smtClean="0"/>
              <a:t>Velocity = 0: Resting/Sliding</a:t>
            </a:r>
          </a:p>
          <a:p>
            <a:pPr lvl="1"/>
            <a:r>
              <a:rPr lang="en-US" dirty="0" smtClean="0"/>
              <a:t>Velocity = &gt; 0: Separating (Nothing to do, yay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3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a new separating velocity</a:t>
            </a:r>
          </a:p>
          <a:p>
            <a:pPr lvl="1"/>
            <a:r>
              <a:rPr lang="en-US" dirty="0" smtClean="0"/>
              <a:t>Using the coefficients of restitution and mass of the involved objects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Calculate an impulse that changes the velocity accordingly</a:t>
            </a:r>
          </a:p>
          <a:p>
            <a:pPr lvl="1"/>
            <a:r>
              <a:rPr lang="en-US" dirty="0" smtClean="0"/>
              <a:t>Instantaneous change in velocity</a:t>
            </a:r>
          </a:p>
          <a:p>
            <a:pPr lvl="1"/>
            <a:r>
              <a:rPr lang="en-US" dirty="0" smtClean="0"/>
              <a:t>In reality: Forces acting over very small times</a:t>
            </a:r>
          </a:p>
          <a:p>
            <a:pPr lvl="1"/>
            <a:endParaRPr lang="en-US" dirty="0"/>
          </a:p>
          <a:p>
            <a:r>
              <a:rPr lang="en-US" dirty="0" smtClean="0"/>
              <a:t>Solve the interpenetration</a:t>
            </a:r>
          </a:p>
          <a:p>
            <a:pPr lvl="1"/>
            <a:r>
              <a:rPr lang="en-US" dirty="0" smtClean="0"/>
              <a:t>Move the objects so that they are not colliding any more</a:t>
            </a:r>
          </a:p>
          <a:p>
            <a:pPr lvl="1"/>
            <a:r>
              <a:rPr lang="en-US" dirty="0" smtClean="0"/>
              <a:t>Along the collision normal</a:t>
            </a:r>
          </a:p>
          <a:p>
            <a:pPr lvl="1"/>
            <a:r>
              <a:rPr lang="en-US" dirty="0" smtClean="0"/>
              <a:t>With the aspect ratio of the weights involved</a:t>
            </a:r>
          </a:p>
          <a:p>
            <a:pPr lvl="1"/>
            <a:r>
              <a:rPr lang="en-US" dirty="0" smtClean="0"/>
              <a:t>Immovable object (e.g. ground): Movable object has to move</a:t>
            </a:r>
          </a:p>
          <a:p>
            <a:pPr lvl="1"/>
            <a:endParaRPr lang="en-US" dirty="0"/>
          </a:p>
          <a:p>
            <a:r>
              <a:rPr lang="en-US" dirty="0" smtClean="0"/>
              <a:t>Apply the impulses</a:t>
            </a:r>
          </a:p>
          <a:p>
            <a:pPr lvl="1"/>
            <a:r>
              <a:rPr lang="en-US" dirty="0" smtClean="0"/>
              <a:t>= Adding to the current velocity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74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6409407" cy="4968875"/>
          </a:xfrm>
        </p:spPr>
        <p:txBody>
          <a:bodyPr/>
          <a:lstStyle/>
          <a:p>
            <a:r>
              <a:rPr lang="de-DE" dirty="0" err="1" smtClean="0"/>
              <a:t>Ignoring</a:t>
            </a:r>
            <a:r>
              <a:rPr lang="de-DE" dirty="0" smtClean="0"/>
              <a:t> </a:t>
            </a:r>
            <a:r>
              <a:rPr lang="de-DE" dirty="0" err="1" smtClean="0"/>
              <a:t>interpenetration</a:t>
            </a:r>
            <a:endParaRPr lang="de-DE" dirty="0" smtClean="0"/>
          </a:p>
          <a:p>
            <a:pPr lvl="1"/>
            <a:r>
              <a:rPr lang="de-DE" dirty="0" smtClean="0"/>
              <a:t>Just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Objects „</a:t>
            </a:r>
            <a:r>
              <a:rPr lang="de-DE" dirty="0" err="1" smtClean="0"/>
              <a:t>hammer</a:t>
            </a:r>
            <a:r>
              <a:rPr lang="de-DE" dirty="0" smtClean="0"/>
              <a:t>“ </a:t>
            </a:r>
            <a:r>
              <a:rPr lang="de-DE" dirty="0" err="1" smtClean="0"/>
              <a:t>themselves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ground</a:t>
            </a:r>
            <a:endParaRPr lang="de-DE" dirty="0" smtClean="0"/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On </a:t>
            </a:r>
            <a:r>
              <a:rPr lang="de-DE" dirty="0" err="1" smtClean="0">
                <a:sym typeface="Wingdings" panose="05000000000000000000" pitchFamily="2" charset="2"/>
              </a:rPr>
              <a:t>each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settles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bit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Move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out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 – Interpenetration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251520" y="5464046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814737" y="4719647"/>
            <a:ext cx="828092" cy="828092"/>
            <a:chOff x="1051512" y="4700825"/>
            <a:chExt cx="828092" cy="828092"/>
          </a:xfrm>
        </p:grpSpPr>
        <p:sp>
          <p:nvSpPr>
            <p:cNvPr id="7" name="Ellipse 6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Gerade Verbindung mit Pfeil 9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Rechteck 11"/>
          <p:cNvSpPr/>
          <p:nvPr/>
        </p:nvSpPr>
        <p:spPr bwMode="auto">
          <a:xfrm>
            <a:off x="3731061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4294278" y="4852944"/>
            <a:ext cx="828092" cy="828092"/>
            <a:chOff x="1051512" y="4700825"/>
            <a:chExt cx="828092" cy="828092"/>
          </a:xfrm>
        </p:grpSpPr>
        <p:sp>
          <p:nvSpPr>
            <p:cNvPr id="14" name="Ellipse 1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5" name="Gerade Verbindung mit Pfeil 1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hteck 15"/>
          <p:cNvSpPr/>
          <p:nvPr/>
        </p:nvSpPr>
        <p:spPr bwMode="auto">
          <a:xfrm>
            <a:off x="7013376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7576593" y="4924952"/>
            <a:ext cx="828092" cy="828092"/>
            <a:chOff x="1051512" y="4700825"/>
            <a:chExt cx="828092" cy="828092"/>
          </a:xfrm>
        </p:grpSpPr>
        <p:sp>
          <p:nvSpPr>
            <p:cNvPr id="18" name="Ellipse 17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uppieren 19"/>
          <p:cNvGrpSpPr/>
          <p:nvPr/>
        </p:nvGrpSpPr>
        <p:grpSpPr>
          <a:xfrm>
            <a:off x="2627784" y="4425627"/>
            <a:ext cx="828092" cy="828092"/>
            <a:chOff x="1051512" y="4700825"/>
            <a:chExt cx="828092" cy="828092"/>
          </a:xfrm>
        </p:grpSpPr>
        <p:sp>
          <p:nvSpPr>
            <p:cNvPr id="21" name="Ellipse 20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Gerade Verbindung mit Pfeil 21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uppieren 22"/>
          <p:cNvGrpSpPr/>
          <p:nvPr/>
        </p:nvGrpSpPr>
        <p:grpSpPr>
          <a:xfrm>
            <a:off x="5976156" y="4545124"/>
            <a:ext cx="828092" cy="828092"/>
            <a:chOff x="1051512" y="4700825"/>
            <a:chExt cx="828092" cy="828092"/>
          </a:xfrm>
        </p:grpSpPr>
        <p:sp>
          <p:nvSpPr>
            <p:cNvPr id="24" name="Ellipse 2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Gerade Verbindung mit Pfeil 2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23257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dirty="0" smtClean="0"/>
              <a:t>Reality – Objects do not interpenetrate</a:t>
            </a:r>
          </a:p>
          <a:p>
            <a:pPr lvl="1"/>
            <a:r>
              <a:rPr lang="en-US" dirty="0" smtClean="0"/>
              <a:t>Deformation</a:t>
            </a:r>
          </a:p>
          <a:p>
            <a:pPr lvl="1"/>
            <a:r>
              <a:rPr lang="en-US" dirty="0" smtClean="0"/>
              <a:t>Energy shifted between the materials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Resting Contact</a:t>
            </a:r>
          </a:p>
          <a:p>
            <a:pPr lvl="1"/>
            <a:r>
              <a:rPr lang="en-US" dirty="0" smtClean="0"/>
              <a:t>Ground supports the resting object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Force that counters gravity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Ways to reduce/eliminate bouncing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Add an additional impulse to counter the effect of gravity in the next frame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Put objects to sleep when their energy goes low enough</a:t>
            </a:r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- Bouncing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,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resting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causes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/>
              <a:t> </a:t>
            </a:r>
            <a:r>
              <a:rPr lang="de-DE" dirty="0" smtClean="0"/>
              <a:t>do not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simulated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 smtClean="0"/>
          </a:p>
          <a:p>
            <a:pPr lvl="1"/>
            <a:r>
              <a:rPr lang="de-DE" dirty="0" smtClean="0"/>
              <a:t>Start in a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(</a:t>
            </a:r>
            <a:r>
              <a:rPr lang="de-DE" dirty="0" err="1" smtClean="0"/>
              <a:t>level</a:t>
            </a:r>
            <a:r>
              <a:rPr lang="de-DE" dirty="0" smtClean="0"/>
              <a:t> design)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sleep</a:t>
            </a:r>
            <a:r>
              <a:rPr lang="de-DE" dirty="0" smtClean="0"/>
              <a:t> </a:t>
            </a:r>
            <a:r>
              <a:rPr lang="de-DE" dirty="0" err="1" smtClean="0"/>
              <a:t>initially</a:t>
            </a:r>
            <a:endParaRPr lang="de-DE" dirty="0" smtClean="0"/>
          </a:p>
          <a:p>
            <a:pPr lvl="1"/>
            <a:r>
              <a:rPr lang="de-DE" dirty="0" err="1" smtClean="0"/>
              <a:t>Recognize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Wake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endParaRPr lang="de-DE" dirty="0" smtClean="0"/>
          </a:p>
          <a:p>
            <a:pPr lvl="1"/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/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„Islands“</a:t>
            </a:r>
          </a:p>
          <a:p>
            <a:pPr lvl="2"/>
            <a:r>
              <a:rPr lang="de-DE" dirty="0" smtClean="0"/>
              <a:t>Groups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wake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billard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Sleeping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85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537199" cy="4968875"/>
          </a:xfrm>
        </p:spPr>
        <p:txBody>
          <a:bodyPr/>
          <a:lstStyle/>
          <a:p>
            <a:r>
              <a:rPr lang="en-US" dirty="0"/>
              <a:t>“Game Physics Engine </a:t>
            </a:r>
            <a:r>
              <a:rPr lang="en-US" dirty="0" smtClean="0"/>
              <a:t>Development”, Ian Millington</a:t>
            </a:r>
          </a:p>
          <a:p>
            <a:endParaRPr lang="en-US" dirty="0"/>
          </a:p>
          <a:p>
            <a:r>
              <a:rPr lang="en-US" dirty="0" smtClean="0"/>
              <a:t>“Real-Time </a:t>
            </a:r>
            <a:r>
              <a:rPr lang="en-US" dirty="0"/>
              <a:t>Collision </a:t>
            </a:r>
            <a:r>
              <a:rPr lang="en-US" dirty="0" smtClean="0"/>
              <a:t>Detection”, Christer </a:t>
            </a:r>
            <a:r>
              <a:rPr lang="en-US" dirty="0"/>
              <a:t>Ericson </a:t>
            </a:r>
          </a:p>
          <a:p>
            <a:endParaRPr lang="en-US" dirty="0" smtClean="0"/>
          </a:p>
          <a:p>
            <a:r>
              <a:rPr lang="en-US" dirty="0"/>
              <a:t>Box2D blog </a:t>
            </a:r>
            <a:r>
              <a:rPr lang="en-US" dirty="0">
                <a:hlinkClick r:id="rId2"/>
              </a:rPr>
              <a:t>http://box2d.org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5" name="AutoShape 2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 descr="http://ecx.images-amazon.com/images/I/51yfTUOkY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54" y="1556792"/>
            <a:ext cx="20686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ecx.images-amazon.com/images/I/31h3ThzWD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61048"/>
            <a:ext cx="1897689" cy="25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be up after the lecture</a:t>
            </a:r>
          </a:p>
          <a:p>
            <a:endParaRPr lang="en-US" dirty="0"/>
          </a:p>
          <a:p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Orient billboards to the camera</a:t>
            </a:r>
          </a:p>
          <a:p>
            <a:pPr lvl="1"/>
            <a:r>
              <a:rPr lang="en-US" dirty="0" smtClean="0"/>
              <a:t>Implement one new control parameter</a:t>
            </a:r>
          </a:p>
          <a:p>
            <a:pPr lvl="2"/>
            <a:r>
              <a:rPr lang="en-US" dirty="0" smtClean="0"/>
              <a:t>Free choice of effect</a:t>
            </a:r>
          </a:p>
          <a:p>
            <a:pPr lvl="3"/>
            <a:r>
              <a:rPr lang="en-US" dirty="0" smtClean="0"/>
              <a:t>Gas</a:t>
            </a:r>
          </a:p>
          <a:p>
            <a:pPr lvl="3"/>
            <a:r>
              <a:rPr lang="en-US" dirty="0" smtClean="0"/>
              <a:t>Explosion</a:t>
            </a:r>
          </a:p>
          <a:p>
            <a:pPr lvl="3"/>
            <a:r>
              <a:rPr lang="en-US" dirty="0" smtClean="0"/>
              <a:t>Rain</a:t>
            </a:r>
          </a:p>
          <a:p>
            <a:pPr lvl="3"/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If you can’t think of anything, use the fire example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843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en-US" dirty="0" smtClean="0"/>
              <a:t>Physical Simulation</a:t>
            </a:r>
          </a:p>
          <a:p>
            <a:pPr lvl="1"/>
            <a:r>
              <a:rPr lang="en-US" dirty="0" smtClean="0"/>
              <a:t>Spheres are shot from the camera using Space</a:t>
            </a:r>
          </a:p>
          <a:p>
            <a:pPr lvl="1"/>
            <a:r>
              <a:rPr lang="en-US" dirty="0" smtClean="0"/>
              <a:t>Very simple solution:</a:t>
            </a:r>
          </a:p>
          <a:p>
            <a:pPr lvl="2"/>
            <a:r>
              <a:rPr lang="en-US" dirty="0" smtClean="0"/>
              <a:t>Bouncing of spheres is not fixed</a:t>
            </a:r>
          </a:p>
          <a:p>
            <a:pPr lvl="2"/>
            <a:r>
              <a:rPr lang="en-US" dirty="0" smtClean="0"/>
              <a:t>Collision can go horribly wrong ;-)</a:t>
            </a:r>
          </a:p>
          <a:p>
            <a:pPr lvl="1"/>
            <a:r>
              <a:rPr lang="en-US" dirty="0" smtClean="0"/>
              <a:t>We will post a video of the level we are ok with in this exercise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38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5125" name="Picture 3" descr="fragezeich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568197" y="4355774"/>
            <a:ext cx="3168352" cy="2088233"/>
            <a:chOff x="683568" y="3645023"/>
            <a:chExt cx="3168352" cy="2088233"/>
          </a:xfrm>
        </p:grpSpPr>
        <p:sp>
          <p:nvSpPr>
            <p:cNvPr id="2" name="Rechteck 1"/>
            <p:cNvSpPr/>
            <p:nvPr/>
          </p:nvSpPr>
          <p:spPr bwMode="auto">
            <a:xfrm>
              <a:off x="827584" y="3717032"/>
              <a:ext cx="3024336" cy="2016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026" name="Picture 2" descr="X:\doc\TEMPLATES\Visitenkarten\Visitenkarte__png-format\VisitenkarteMehm-D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645023"/>
              <a:ext cx="3068638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36549" y="6021536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Skyrim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www.youtube.com/watch?v=O2UDHkTITMk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Skate 3</a:t>
            </a:r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www.youtube.com/watch?v=UaUR6u8nHoM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Assassin‘s</a:t>
            </a:r>
            <a:r>
              <a:rPr lang="de-DE" dirty="0" smtClean="0"/>
              <a:t> </a:t>
            </a:r>
            <a:r>
              <a:rPr lang="de-DE" dirty="0" err="1" smtClean="0"/>
              <a:t>Creed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www.youtube.com/watch?v=WyovOrA64B8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Crysis</a:t>
            </a:r>
            <a:endParaRPr lang="de-DE" dirty="0" smtClean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www.youtube.com/watch?v=YG5qDeWHNmk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gone</a:t>
            </a:r>
            <a:r>
              <a:rPr lang="de-DE" dirty="0" smtClean="0"/>
              <a:t> </a:t>
            </a:r>
            <a:r>
              <a:rPr lang="de-DE" dirty="0" err="1" smtClean="0"/>
              <a:t>wrong</a:t>
            </a: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5" y="1628800"/>
            <a:ext cx="2743123" cy="161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3" y="3933056"/>
            <a:ext cx="2743123" cy="227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2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Special-Purpose Physics</a:t>
            </a:r>
          </a:p>
          <a:p>
            <a:pPr lvl="1"/>
            <a:r>
              <a:rPr lang="en-US" dirty="0" smtClean="0"/>
              <a:t>Like the games, built for one purpose/game</a:t>
            </a:r>
          </a:p>
          <a:p>
            <a:pPr lvl="1"/>
            <a:r>
              <a:rPr lang="en-US" dirty="0" smtClean="0"/>
              <a:t>E.g. Asteroids, Marble Madness, …</a:t>
            </a:r>
          </a:p>
          <a:p>
            <a:pPr lvl="1"/>
            <a:endParaRPr lang="en-US" dirty="0"/>
          </a:p>
          <a:p>
            <a:r>
              <a:rPr lang="en-US" dirty="0" smtClean="0"/>
              <a:t>Built for enjoyment and good gameplay feeling</a:t>
            </a:r>
          </a:p>
          <a:p>
            <a:pPr lvl="1"/>
            <a:r>
              <a:rPr lang="en-US" dirty="0" smtClean="0"/>
              <a:t>Physical accuracy not important</a:t>
            </a:r>
          </a:p>
          <a:p>
            <a:pPr lvl="1"/>
            <a:r>
              <a:rPr lang="en-US" dirty="0" smtClean="0"/>
              <a:t>E.g. Mario’s momentum and friction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History</a:t>
            </a:r>
            <a:endParaRPr lang="en-US" dirty="0"/>
          </a:p>
        </p:txBody>
      </p:sp>
      <p:pic>
        <p:nvPicPr>
          <p:cNvPr id="3074" name="Picture 2" descr="Astero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52425"/>
            <a:ext cx="3312368" cy="22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feel</a:t>
            </a:r>
            <a:endParaRPr lang="de-DE" dirty="0" smtClean="0"/>
          </a:p>
          <a:p>
            <a:pPr lvl="1"/>
            <a:r>
              <a:rPr lang="de-DE" dirty="0" err="1" smtClean="0"/>
              <a:t>Started</a:t>
            </a:r>
            <a:r>
              <a:rPr lang="de-DE" dirty="0" smtClean="0"/>
              <a:t> out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in-house</a:t>
            </a:r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Trespasser</a:t>
            </a:r>
            <a:r>
              <a:rPr lang="de-DE" dirty="0" smtClean="0"/>
              <a:t> (1998),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Ragdoll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Physical</a:t>
            </a:r>
            <a:r>
              <a:rPr lang="de-DE" dirty="0" smtClean="0"/>
              <a:t> Simulation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articulated</a:t>
            </a:r>
            <a:r>
              <a:rPr lang="de-DE" dirty="0" smtClean="0"/>
              <a:t> </a:t>
            </a:r>
            <a:r>
              <a:rPr lang="de-DE" dirty="0" err="1" smtClean="0"/>
              <a:t>bodies</a:t>
            </a:r>
            <a:endParaRPr lang="de-DE" dirty="0" smtClean="0"/>
          </a:p>
          <a:p>
            <a:pPr lvl="1"/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unconcious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mixed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forward</a:t>
            </a:r>
            <a:r>
              <a:rPr lang="de-DE" dirty="0" smtClean="0"/>
              <a:t> </a:t>
            </a:r>
            <a:r>
              <a:rPr lang="de-DE" dirty="0" err="1" smtClean="0"/>
              <a:t>kinematics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/>
          </a:p>
        </p:txBody>
      </p:sp>
      <p:pic>
        <p:nvPicPr>
          <p:cNvPr id="4098" name="Picture 2" descr="http://www.mobygames.com/images/shots/l/4995-trespasser-jurassic-park-windows-screenshot-two-velociraptor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51500"/>
            <a:ext cx="3371528" cy="25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2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Libraries – Re-</a:t>
            </a:r>
            <a:r>
              <a:rPr lang="de-DE" dirty="0" err="1" smtClean="0"/>
              <a:t>usable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smtClean="0"/>
              <a:t>Bullet</a:t>
            </a:r>
          </a:p>
          <a:p>
            <a:pPr lvl="1"/>
            <a:r>
              <a:rPr lang="de-DE" dirty="0" smtClean="0"/>
              <a:t>Box2D</a:t>
            </a:r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Hardware </a:t>
            </a:r>
            <a:r>
              <a:rPr lang="de-DE" dirty="0" err="1" smtClean="0"/>
              <a:t>Acceleration</a:t>
            </a:r>
            <a:endParaRPr lang="de-DE" dirty="0" smtClean="0"/>
          </a:p>
          <a:p>
            <a:pPr lvl="1"/>
            <a:r>
              <a:rPr lang="de-DE" dirty="0" err="1" smtClean="0"/>
              <a:t>Nvidia</a:t>
            </a:r>
            <a:r>
              <a:rPr lang="de-DE" dirty="0" smtClean="0"/>
              <a:t> </a:t>
            </a:r>
            <a:r>
              <a:rPr lang="de-DE" dirty="0" err="1" smtClean="0"/>
              <a:t>Physx</a:t>
            </a:r>
            <a:endParaRPr lang="de-DE" dirty="0"/>
          </a:p>
          <a:p>
            <a:pPr lvl="2"/>
            <a:r>
              <a:rPr lang="de-DE" dirty="0" err="1" smtClean="0"/>
              <a:t>Uses</a:t>
            </a:r>
            <a:r>
              <a:rPr lang="de-DE" dirty="0" smtClean="0"/>
              <a:t> CUDA General-</a:t>
            </a:r>
            <a:r>
              <a:rPr lang="de-DE" dirty="0" err="1" smtClean="0"/>
              <a:t>Purpose</a:t>
            </a:r>
            <a:r>
              <a:rPr lang="de-DE" dirty="0" smtClean="0"/>
              <a:t> GPU </a:t>
            </a:r>
            <a:r>
              <a:rPr lang="de-DE" dirty="0" err="1" smtClean="0"/>
              <a:t>Calculations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General-</a:t>
            </a:r>
            <a:r>
              <a:rPr lang="de-DE" dirty="0" err="1" smtClean="0"/>
              <a:t>Purpose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/>
          </a:p>
        </p:txBody>
      </p:sp>
      <p:pic>
        <p:nvPicPr>
          <p:cNvPr id="5122" name="Picture 2" descr="http://physxinfo.com/w/images/9/95/PhysX_by_Nvi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1428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llet Physic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56792"/>
            <a:ext cx="23812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ox2d.org/images/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07" y="2780928"/>
            <a:ext cx="8191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Newtonion</a:t>
            </a:r>
            <a:r>
              <a:rPr lang="en-US" dirty="0" smtClean="0"/>
              <a:t> Physics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76872"/>
            <a:ext cx="16668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344346" y="4437459"/>
            <a:ext cx="2151551" cy="77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19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rgbClr val="00619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dirty="0">
                <a:solidFill>
                  <a:schemeClr val="tx1"/>
                </a:solidFill>
              </a:rPr>
              <a:t>Isaac </a:t>
            </a:r>
            <a:r>
              <a:rPr lang="de-DE" dirty="0" smtClean="0">
                <a:solidFill>
                  <a:schemeClr val="tx1"/>
                </a:solidFill>
              </a:rPr>
              <a:t>Newton</a:t>
            </a:r>
          </a:p>
          <a:p>
            <a:pPr eaLnBrk="1" hangingPunct="1"/>
            <a:r>
              <a:rPr lang="de-DE" dirty="0">
                <a:solidFill>
                  <a:schemeClr val="tx1"/>
                </a:solidFill>
              </a:rPr>
              <a:t>1643 - 1727</a:t>
            </a:r>
          </a:p>
        </p:txBody>
      </p:sp>
    </p:spTree>
    <p:extLst>
      <p:ext uri="{BB962C8B-B14F-4D97-AF65-F5344CB8AC3E}">
        <p14:creationId xmlns:p14="http://schemas.microsoft.com/office/powerpoint/2010/main" val="1656751490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2403</Words>
  <Application>Microsoft Office PowerPoint</Application>
  <PresentationFormat>Bildschirmpräsentation (4:3)</PresentationFormat>
  <Paragraphs>536</Paragraphs>
  <Slides>49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1_H0</vt:lpstr>
      <vt:lpstr>Game Technology</vt:lpstr>
      <vt:lpstr>Preliminary timetable</vt:lpstr>
      <vt:lpstr>Overview</vt:lpstr>
      <vt:lpstr>Where we are headed</vt:lpstr>
      <vt:lpstr>Physics gone wrong…</vt:lpstr>
      <vt:lpstr>Physics History</vt:lpstr>
      <vt:lpstr>Physics History</vt:lpstr>
      <vt:lpstr>General-Purpose Physics</vt:lpstr>
      <vt:lpstr>Newtonion Physics</vt:lpstr>
      <vt:lpstr>Newton’s three laws</vt:lpstr>
      <vt:lpstr>Law #1</vt:lpstr>
      <vt:lpstr>Law #2</vt:lpstr>
      <vt:lpstr>Law #3</vt:lpstr>
      <vt:lpstr>D‘Alamberts Prinicple</vt:lpstr>
      <vt:lpstr>Particle Systems</vt:lpstr>
      <vt:lpstr>Particle Systems</vt:lpstr>
      <vt:lpstr>Particle Systems</vt:lpstr>
      <vt:lpstr>Example – Particle systems shaping objects</vt:lpstr>
      <vt:lpstr>Example contd.</vt:lpstr>
      <vt:lpstr>Example contd.</vt:lpstr>
      <vt:lpstr>Particle system control parameters</vt:lpstr>
      <vt:lpstr>Particle system control parameters</vt:lpstr>
      <vt:lpstr>Rendering Particles</vt:lpstr>
      <vt:lpstr>Types of Billboards</vt:lpstr>
      <vt:lpstr>Particle Properties by Reeves</vt:lpstr>
      <vt:lpstr>Example: Fire</vt:lpstr>
      <vt:lpstr>Integration for particles</vt:lpstr>
      <vt:lpstr>Apply Newton‘s second law</vt:lpstr>
      <vt:lpstr>Solve the differential equation</vt:lpstr>
      <vt:lpstr>Time</vt:lpstr>
      <vt:lpstr>Time source</vt:lpstr>
      <vt:lpstr>Rigid Bodies</vt:lpstr>
      <vt:lpstr>Basic Terms</vt:lpstr>
      <vt:lpstr>Moment of Inertia</vt:lpstr>
      <vt:lpstr>Torque</vt:lpstr>
      <vt:lpstr>Computing forces for rigid bodies</vt:lpstr>
      <vt:lpstr>Collision Detection</vt:lpstr>
      <vt:lpstr>Intersection Sphere-Sphere</vt:lpstr>
      <vt:lpstr>Intersection Plane-Sphere</vt:lpstr>
      <vt:lpstr>Collision Response</vt:lpstr>
      <vt:lpstr>Collision between two objects</vt:lpstr>
      <vt:lpstr>Collision between two objects</vt:lpstr>
      <vt:lpstr>Problems – Interpenetration</vt:lpstr>
      <vt:lpstr>Problems - Bouncing</vt:lpstr>
      <vt:lpstr>Sleeping</vt:lpstr>
      <vt:lpstr>Literature</vt:lpstr>
      <vt:lpstr>Exercise</vt:lpstr>
      <vt:lpstr>Exercise</vt:lpstr>
      <vt:lpstr>Questions &amp;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 Mehm</cp:lastModifiedBy>
  <cp:revision>323</cp:revision>
  <dcterms:modified xsi:type="dcterms:W3CDTF">2014-12-05T13:18:13Z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